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4"/>
  </p:sldMasterIdLst>
  <p:notesMasterIdLst>
    <p:notesMasterId r:id="rId22"/>
  </p:notesMasterIdLst>
  <p:handoutMasterIdLst>
    <p:handoutMasterId r:id="rId23"/>
  </p:handoutMasterIdLst>
  <p:sldIdLst>
    <p:sldId id="606" r:id="rId5"/>
    <p:sldId id="620" r:id="rId6"/>
    <p:sldId id="614" r:id="rId7"/>
    <p:sldId id="20674" r:id="rId8"/>
    <p:sldId id="20675" r:id="rId9"/>
    <p:sldId id="20676" r:id="rId10"/>
    <p:sldId id="1295" r:id="rId11"/>
    <p:sldId id="1296" r:id="rId12"/>
    <p:sldId id="1303" r:id="rId13"/>
    <p:sldId id="20672" r:id="rId14"/>
    <p:sldId id="20673" r:id="rId15"/>
    <p:sldId id="679" r:id="rId16"/>
    <p:sldId id="770" r:id="rId17"/>
    <p:sldId id="771" r:id="rId18"/>
    <p:sldId id="628" r:id="rId19"/>
    <p:sldId id="1285" r:id="rId20"/>
    <p:sldId id="625" r:id="rId21"/>
  </p:sldIdLst>
  <p:sldSz cx="12192000" cy="6858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FF"/>
    <a:srgbClr val="FF0000"/>
    <a:srgbClr val="009900"/>
    <a:srgbClr val="A50021"/>
    <a:srgbClr val="33CC33"/>
    <a:srgbClr val="FF9900"/>
    <a:srgbClr val="000099"/>
    <a:srgbClr val="33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5" autoAdjust="0"/>
    <p:restoredTop sz="96023" autoAdjust="0"/>
  </p:normalViewPr>
  <p:slideViewPr>
    <p:cSldViewPr snapToGrid="0">
      <p:cViewPr varScale="1">
        <p:scale>
          <a:sx n="101" d="100"/>
          <a:sy n="101" d="100"/>
        </p:scale>
        <p:origin x="1404" y="90"/>
      </p:cViewPr>
      <p:guideLst>
        <p:guide orient="horz" pos="894"/>
        <p:guide pos="2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50" d="100"/>
          <a:sy n="50" d="100"/>
        </p:scale>
        <p:origin x="-1182" y="288"/>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3"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82947" name="Rectangle 3"/>
          <p:cNvSpPr>
            <a:spLocks noGrp="1" noChangeArrowheads="1"/>
          </p:cNvSpPr>
          <p:nvPr>
            <p:ph type="dt" sz="quarter" idx="1"/>
          </p:nvPr>
        </p:nvSpPr>
        <p:spPr bwMode="auto">
          <a:xfrm>
            <a:off x="3971928"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82948" name="Rectangle 4"/>
          <p:cNvSpPr>
            <a:spLocks noGrp="1" noChangeArrowheads="1"/>
          </p:cNvSpPr>
          <p:nvPr>
            <p:ph type="ftr" sz="quarter" idx="2"/>
          </p:nvPr>
        </p:nvSpPr>
        <p:spPr bwMode="auto">
          <a:xfrm>
            <a:off x="3"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82949" name="Rectangle 5"/>
          <p:cNvSpPr>
            <a:spLocks noGrp="1" noChangeArrowheads="1"/>
          </p:cNvSpPr>
          <p:nvPr>
            <p:ph type="sldNum" sz="quarter" idx="3"/>
          </p:nvPr>
        </p:nvSpPr>
        <p:spPr bwMode="auto">
          <a:xfrm>
            <a:off x="3971928"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idx="1"/>
          </p:nvPr>
        </p:nvSpPr>
        <p:spPr bwMode="auto">
          <a:xfrm>
            <a:off x="3971928"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2458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9" y="4416427"/>
            <a:ext cx="5140325"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3" y="8831265"/>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39943" name="Rectangle 7"/>
          <p:cNvSpPr>
            <a:spLocks noGrp="1" noChangeArrowheads="1"/>
          </p:cNvSpPr>
          <p:nvPr>
            <p:ph type="sldNum" sz="quarter" idx="5"/>
          </p:nvPr>
        </p:nvSpPr>
        <p:spPr bwMode="auto">
          <a:xfrm>
            <a:off x="3971928" y="8831265"/>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398463" y="695325"/>
            <a:ext cx="6188075" cy="3481388"/>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2106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2338">
              <a:defRPr sz="6000">
                <a:solidFill>
                  <a:schemeClr val="tx1"/>
                </a:solidFill>
                <a:latin typeface="Arial" panose="020B0604020202020204" pitchFamily="34" charset="0"/>
                <a:cs typeface="Arial" panose="020B0604020202020204" pitchFamily="34" charset="0"/>
              </a:defRPr>
            </a:lvl1pPr>
            <a:lvl2pPr marL="742950" indent="-285750" defTabSz="922338">
              <a:defRPr sz="6000">
                <a:solidFill>
                  <a:schemeClr val="tx1"/>
                </a:solidFill>
                <a:latin typeface="Arial" panose="020B0604020202020204" pitchFamily="34" charset="0"/>
                <a:cs typeface="Arial" panose="020B0604020202020204" pitchFamily="34" charset="0"/>
              </a:defRPr>
            </a:lvl2pPr>
            <a:lvl3pPr marL="1143000" indent="-228600" defTabSz="922338">
              <a:defRPr sz="6000">
                <a:solidFill>
                  <a:schemeClr val="tx1"/>
                </a:solidFill>
                <a:latin typeface="Arial" panose="020B0604020202020204" pitchFamily="34" charset="0"/>
                <a:cs typeface="Arial" panose="020B0604020202020204" pitchFamily="34" charset="0"/>
              </a:defRPr>
            </a:lvl3pPr>
            <a:lvl4pPr marL="1600200" indent="-228600" defTabSz="922338">
              <a:defRPr sz="6000">
                <a:solidFill>
                  <a:schemeClr val="tx1"/>
                </a:solidFill>
                <a:latin typeface="Arial" panose="020B0604020202020204" pitchFamily="34" charset="0"/>
                <a:cs typeface="Arial" panose="020B0604020202020204" pitchFamily="34" charset="0"/>
              </a:defRPr>
            </a:lvl4pPr>
            <a:lvl5pPr marL="2057400" indent="-228600" defTabSz="922338">
              <a:defRPr sz="60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D27A6CA8-8306-4BD5-9A7B-CC23D6E320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848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What is a prototype project? </a:t>
            </a:r>
            <a:r>
              <a:rPr lang="en-US" altLang="en-US" sz="800" b="0" dirty="0">
                <a:cs typeface="Times New Roman" panose="02020603050405020304" pitchFamily="18" charset="0"/>
              </a:rPr>
              <a:t>A prototype project is a proof of concept, model, reverse engineering that allows us to address obsolescence, and apply new and commercially used technologies for defense purposes, it is not limited to a physical asset but can be used to develop an activity, creation, design, even a process including a business process. Basically, to utilize our OTA it must be directly relevant to the Air Force to enhance mission effectiveness of military personnel and supporting platforms, systems, </a:t>
            </a:r>
            <a:r>
              <a:rPr lang="en-US" altLang="en-US" sz="800" b="0" dirty="0" err="1">
                <a:cs typeface="Times New Roman" panose="02020603050405020304" pitchFamily="18" charset="0"/>
              </a:rPr>
              <a:t>compoManage</a:t>
            </a:r>
            <a:r>
              <a:rPr lang="en-US" altLang="en-US" sz="800" b="0" dirty="0">
                <a:cs typeface="Times New Roman" panose="02020603050405020304" pitchFamily="18" charset="0"/>
              </a:rPr>
              <a:t> an Other Transaction Authority (OTA) contract vehicle out of the 448th SCMW. Require access to these systems to check on contracts, pay invoices, review payments, and process requests. </a:t>
            </a:r>
            <a:r>
              <a:rPr lang="en-US" altLang="en-US" sz="800" b="0" dirty="0" err="1">
                <a:cs typeface="Times New Roman" panose="02020603050405020304" pitchFamily="18" charset="0"/>
              </a:rPr>
              <a:t>nents</a:t>
            </a:r>
            <a:r>
              <a:rPr lang="en-US" altLang="en-US" sz="800" b="0" dirty="0">
                <a:cs typeface="Times New Roman" panose="02020603050405020304" pitchFamily="18" charset="0"/>
              </a:rPr>
              <a:t> or materials to be acquired or developed or for improvement of the former utilized by the Air Force. </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0" dirty="0">
                <a:cs typeface="Times New Roman" panose="02020603050405020304" pitchFamily="18" charset="0"/>
              </a:rPr>
              <a:t>It is a pretty broad definition, to put it simply “are you developing something”</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How long does it take to award an OTA project? </a:t>
            </a:r>
            <a:r>
              <a:rPr lang="en-US" altLang="en-US" sz="800" b="0" dirty="0">
                <a:cs typeface="Times New Roman" panose="02020603050405020304" pitchFamily="18" charset="0"/>
              </a:rPr>
              <a:t>Our average is 160 days, from the DoD customer filling out the initial documents for the project package to the project level award to the vendor. From the time the project package is solicited, it is generally 100 days until the project will be awarded. For FY24, we have already awarded 5 projects with an average of 140 days.</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Since the OTA is not FAR based, how is it different? </a:t>
            </a:r>
            <a:r>
              <a:rPr lang="en-US" altLang="en-US" sz="800" b="0" dirty="0">
                <a:cs typeface="Times New Roman" panose="02020603050405020304" pitchFamily="18" charset="0"/>
              </a:rPr>
              <a:t>It is not a FAR based agreement, but it based out of public law 10 USC 4022. OTAs are agreements, which are similar to contracts however, the SCCI OTA utilizes a consortium-based model. The agreement award was made to SOSSEC inc. SOSSEC solicits the project to the consortium and each project level agreement will be awarded to SOSSEC, and they will award to the vendor that the DoD customer selects. The agreements are firm fixed price and milestone payments are made to track technical progress. </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What does the Consortium do and how can you join? </a:t>
            </a:r>
            <a:r>
              <a:rPr lang="en-US" altLang="en-US" sz="800" b="0" dirty="0">
                <a:cs typeface="Times New Roman" panose="02020603050405020304" pitchFamily="18" charset="0"/>
              </a:rPr>
              <a:t>The SOSSEC consortium includes over 900 companies with a broad spectrum of members with a wide variety of capabilities, expertise, and technology. SOSSEC acts as the Other transaction lead organization making it a single point of contact for contracting and administration. It allows members the ability to focus on technical performance not business/contracting issues generally required through a FAR based contract.</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0" dirty="0">
                <a:cs typeface="Times New Roman" panose="02020603050405020304" pitchFamily="18" charset="0"/>
              </a:rPr>
              <a:t>You can become a member of the consortium by visiting their website, sossecinc.com or by simply googling SOSSEC.</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What is the follow-on option for OTA projects? </a:t>
            </a:r>
            <a:r>
              <a:rPr lang="en-US" altLang="en-US" sz="800" b="0" dirty="0">
                <a:cs typeface="Times New Roman" panose="02020603050405020304" pitchFamily="18" charset="0"/>
              </a:rPr>
              <a:t>Sole source follow on production contracts may be awarded when competitive procedures were used for the selection of parties for participation in the transaction AND the project was successfully completed. The OTA requires maximum competition, making it fair, transparent, and ethical. The follow on for the first run of a production would be FAR based, meaning a regular production contract. However, it can be awarded sole source because the OTA accomplished the competitive piece. </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Are there any current or future projects coming out of SCCI OTA/SOSSEC?   </a:t>
            </a:r>
            <a:r>
              <a:rPr lang="en-US" altLang="en-US" sz="800" b="0" dirty="0">
                <a:cs typeface="Times New Roman" panose="02020603050405020304" pitchFamily="18" charset="0"/>
              </a:rPr>
              <a:t>For FY24, we awarded 4 Supply Risk Management projects and a circuit card project. We received the proposals for our B-2 Ice Detector Unit project. We have several potential projects in the planning stages for KC-135, B-52 and T-38 for FY24 and FY25.</a:t>
            </a:r>
          </a:p>
          <a:p>
            <a:pPr>
              <a:buClr>
                <a:srgbClr val="002060"/>
              </a:buClr>
            </a:pPr>
            <a:endParaRPr lang="en-US" altLang="en-US" dirty="0">
              <a:cs typeface="Times New Roman" panose="02020603050405020304" pitchFamily="18" charset="0"/>
            </a:endParaRPr>
          </a:p>
        </p:txBody>
      </p:sp>
      <p:sp>
        <p:nvSpPr>
          <p:cNvPr id="5" name="Footer Placeholder 4">
            <a:extLst>
              <a:ext uri="{FF2B5EF4-FFF2-40B4-BE49-F238E27FC236}">
                <a16:creationId xmlns:a16="http://schemas.microsoft.com/office/drawing/2014/main" id="{8445B7FC-6B3C-E46A-A405-13C1FB225F5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9854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What is a prototype project? </a:t>
            </a:r>
            <a:r>
              <a:rPr lang="en-US" altLang="en-US" sz="800" b="0" dirty="0">
                <a:cs typeface="Times New Roman" panose="02020603050405020304" pitchFamily="18" charset="0"/>
              </a:rPr>
              <a:t>A prototype project is a proof of concept, model, reverse engineering that allows us to address obsolescence, and apply new and commercially used technologies for defense purposes, it is not limited to a physical asset but can be used to develop an activity, creation, design, even a process including a business process. Basically, to utilize our OTA it must be directly relevant to the Air Force to enhance mission effectiveness of military personnel and supporting platforms, systems, </a:t>
            </a:r>
            <a:r>
              <a:rPr lang="en-US" altLang="en-US" sz="800" b="0" dirty="0" err="1">
                <a:cs typeface="Times New Roman" panose="02020603050405020304" pitchFamily="18" charset="0"/>
              </a:rPr>
              <a:t>compoManage</a:t>
            </a:r>
            <a:r>
              <a:rPr lang="en-US" altLang="en-US" sz="800" b="0" dirty="0">
                <a:cs typeface="Times New Roman" panose="02020603050405020304" pitchFamily="18" charset="0"/>
              </a:rPr>
              <a:t> an Other Transaction Authority (OTA) contract vehicle out of the 448th SCMW. Require access to these systems to check on contracts, pay invoices, review payments, and process requests. </a:t>
            </a:r>
            <a:r>
              <a:rPr lang="en-US" altLang="en-US" sz="800" b="0" dirty="0" err="1">
                <a:cs typeface="Times New Roman" panose="02020603050405020304" pitchFamily="18" charset="0"/>
              </a:rPr>
              <a:t>nents</a:t>
            </a:r>
            <a:r>
              <a:rPr lang="en-US" altLang="en-US" sz="800" b="0" dirty="0">
                <a:cs typeface="Times New Roman" panose="02020603050405020304" pitchFamily="18" charset="0"/>
              </a:rPr>
              <a:t> or materials to be acquired or developed or for improvement of the former utilized by the Air Force. </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0" dirty="0">
                <a:cs typeface="Times New Roman" panose="02020603050405020304" pitchFamily="18" charset="0"/>
              </a:rPr>
              <a:t>It is a pretty broad definition, to put it simply “are you developing something”</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How long does it take to award an OTA project? </a:t>
            </a:r>
            <a:r>
              <a:rPr lang="en-US" altLang="en-US" sz="800" b="0" dirty="0">
                <a:cs typeface="Times New Roman" panose="02020603050405020304" pitchFamily="18" charset="0"/>
              </a:rPr>
              <a:t>Our average is 160 days, from the DoD customer filling out the initial documents for the project package to the project level award to the vendor. From the time the project package is solicited, it is generally 100 days until the project will be awarded. For FY24, we have already awarded 5 projects with an average of 140 days.</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Since the OTA is not FAR based, how is it different? </a:t>
            </a:r>
            <a:r>
              <a:rPr lang="en-US" altLang="en-US" sz="800" b="0" dirty="0">
                <a:cs typeface="Times New Roman" panose="02020603050405020304" pitchFamily="18" charset="0"/>
              </a:rPr>
              <a:t>It is not a FAR based agreement, but it based out of public law 10 USC 4022. OTAs are agreements, which are similar to contracts however, the SCCI OTA utilizes a consortium-based model. The agreement award was made to SOSSEC inc. SOSSEC solicits the project to the consortium and each project level agreement will be awarded to SOSSEC, and they will award to the vendor that the DoD customer selects. The agreements are firm fixed price and milestone payments are made to track technical progress. </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What does the Consortium do and how can you join? </a:t>
            </a:r>
            <a:r>
              <a:rPr lang="en-US" altLang="en-US" sz="800" b="0" dirty="0">
                <a:cs typeface="Times New Roman" panose="02020603050405020304" pitchFamily="18" charset="0"/>
              </a:rPr>
              <a:t>The SOSSEC consortium includes over 900 companies with a broad spectrum of members with a wide variety of capabilities, expertise, and technology. SOSSEC acts as the Other transaction lead organization making it a single point of contact for contracting and administration. It allows members the ability to focus on technical performance not business/contracting issues generally required through a FAR based contract.</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0" dirty="0">
                <a:cs typeface="Times New Roman" panose="02020603050405020304" pitchFamily="18" charset="0"/>
              </a:rPr>
              <a:t>You can become a member of the consortium by visiting their website, sossecinc.com or by simply googling SOSSEC.</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What is the follow-on option for OTA projects? </a:t>
            </a:r>
            <a:r>
              <a:rPr lang="en-US" altLang="en-US" sz="800" b="0" dirty="0">
                <a:cs typeface="Times New Roman" panose="02020603050405020304" pitchFamily="18" charset="0"/>
              </a:rPr>
              <a:t>Sole source follow on production contracts may be awarded when competitive procedures were used for the selection of parties for participation in the transaction AND the project was successfully completed. The OTA requires maximum competition, making it fair, transparent, and ethical. The follow on for the first run of a production would be FAR based, meaning a regular production contract. However, it can be awarded sole source because the OTA accomplished the competitive piece. </a:t>
            </a: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endParaRPr lang="en-US" altLang="en-US" sz="800" b="1"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
                <a:srgbClr val="002060"/>
              </a:buClr>
              <a:buSzTx/>
              <a:buFontTx/>
              <a:buNone/>
              <a:tabLst/>
              <a:defRPr/>
            </a:pPr>
            <a:r>
              <a:rPr lang="en-US" altLang="en-US" sz="800" b="1" dirty="0">
                <a:cs typeface="Times New Roman" panose="02020603050405020304" pitchFamily="18" charset="0"/>
              </a:rPr>
              <a:t>Are there any current or future projects coming out of SCCI OTA/SOSSEC?   </a:t>
            </a:r>
            <a:r>
              <a:rPr lang="en-US" altLang="en-US" sz="800" b="0" dirty="0">
                <a:cs typeface="Times New Roman" panose="02020603050405020304" pitchFamily="18" charset="0"/>
              </a:rPr>
              <a:t>For FY24, we awarded 4 Supply Risk Management projects and a circuit card project. We received the proposals for our B-2 Ice Detector Unit project. We have several potential projects in the planning stages for KC-135, B-52 and T-38 for FY24 and FY25.</a:t>
            </a:r>
          </a:p>
          <a:p>
            <a:pPr>
              <a:buClr>
                <a:srgbClr val="002060"/>
              </a:buClr>
            </a:pPr>
            <a:endParaRPr lang="en-US" altLang="en-US" dirty="0">
              <a:cs typeface="Times New Roman" panose="02020603050405020304" pitchFamily="18" charset="0"/>
            </a:endParaRPr>
          </a:p>
        </p:txBody>
      </p:sp>
      <p:sp>
        <p:nvSpPr>
          <p:cNvPr id="5" name="Footer Placeholder 4">
            <a:extLst>
              <a:ext uri="{FF2B5EF4-FFF2-40B4-BE49-F238E27FC236}">
                <a16:creationId xmlns:a16="http://schemas.microsoft.com/office/drawing/2014/main" id="{8445B7FC-6B3C-E46A-A405-13C1FB225F5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9702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2" name="Footer Placeholder 1">
            <a:extLst>
              <a:ext uri="{FF2B5EF4-FFF2-40B4-BE49-F238E27FC236}">
                <a16:creationId xmlns:a16="http://schemas.microsoft.com/office/drawing/2014/main" id="{D0868CC0-2989-B25B-718E-B27C7FAAF7B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1199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00C90A-46E3-4F6E-95A0-391D41793F45}" type="slidenum">
              <a:rPr lang="en-US" smtClean="0"/>
              <a:pPr/>
              <a:t>2</a:t>
            </a:fld>
            <a:endParaRPr lang="en-US"/>
          </a:p>
        </p:txBody>
      </p:sp>
    </p:spTree>
    <p:extLst>
      <p:ext uri="{BB962C8B-B14F-4D97-AF65-F5344CB8AC3E}">
        <p14:creationId xmlns:p14="http://schemas.microsoft.com/office/powerpoint/2010/main" val="42556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00C90A-46E3-4F6E-95A0-391D41793F45}" type="slidenum">
              <a:rPr lang="en-US" smtClean="0"/>
              <a:pPr/>
              <a:t>3</a:t>
            </a:fld>
            <a:endParaRPr lang="en-US"/>
          </a:p>
        </p:txBody>
      </p:sp>
    </p:spTree>
    <p:extLst>
      <p:ext uri="{BB962C8B-B14F-4D97-AF65-F5344CB8AC3E}">
        <p14:creationId xmlns:p14="http://schemas.microsoft.com/office/powerpoint/2010/main" val="285320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00C90A-46E3-4F6E-95A0-391D41793F45}" type="slidenum">
              <a:rPr lang="en-US" smtClean="0"/>
              <a:pPr/>
              <a:t>5</a:t>
            </a:fld>
            <a:endParaRPr lang="en-US"/>
          </a:p>
        </p:txBody>
      </p:sp>
    </p:spTree>
    <p:extLst>
      <p:ext uri="{BB962C8B-B14F-4D97-AF65-F5344CB8AC3E}">
        <p14:creationId xmlns:p14="http://schemas.microsoft.com/office/powerpoint/2010/main" val="55316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
        <p:nvSpPr>
          <p:cNvPr id="4" name="Header Placeholder 3"/>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976A14CB-EF61-39F8-FEA9-53F234BD94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2629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2338">
              <a:defRPr sz="6000">
                <a:solidFill>
                  <a:schemeClr val="tx1"/>
                </a:solidFill>
                <a:latin typeface="Arial" panose="020B0604020202020204" pitchFamily="34" charset="0"/>
                <a:cs typeface="Arial" panose="020B0604020202020204" pitchFamily="34" charset="0"/>
              </a:defRPr>
            </a:lvl1pPr>
            <a:lvl2pPr marL="742950" indent="-285750" defTabSz="922338">
              <a:defRPr sz="6000">
                <a:solidFill>
                  <a:schemeClr val="tx1"/>
                </a:solidFill>
                <a:latin typeface="Arial" panose="020B0604020202020204" pitchFamily="34" charset="0"/>
                <a:cs typeface="Arial" panose="020B0604020202020204" pitchFamily="34" charset="0"/>
              </a:defRPr>
            </a:lvl2pPr>
            <a:lvl3pPr marL="1143000" indent="-228600" defTabSz="922338">
              <a:defRPr sz="6000">
                <a:solidFill>
                  <a:schemeClr val="tx1"/>
                </a:solidFill>
                <a:latin typeface="Arial" panose="020B0604020202020204" pitchFamily="34" charset="0"/>
                <a:cs typeface="Arial" panose="020B0604020202020204" pitchFamily="34" charset="0"/>
              </a:defRPr>
            </a:lvl3pPr>
            <a:lvl4pPr marL="1600200" indent="-228600" defTabSz="922338">
              <a:defRPr sz="6000">
                <a:solidFill>
                  <a:schemeClr val="tx1"/>
                </a:solidFill>
                <a:latin typeface="Arial" panose="020B0604020202020204" pitchFamily="34" charset="0"/>
                <a:cs typeface="Arial" panose="020B0604020202020204" pitchFamily="34" charset="0"/>
              </a:defRPr>
            </a:lvl4pPr>
            <a:lvl5pPr marL="2057400" indent="-228600" defTabSz="922338">
              <a:defRPr sz="60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D27A6CA8-8306-4BD5-9A7B-CC23D6E320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426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buClr>
                <a:srgbClr val="002060"/>
              </a:buClr>
            </a:pPr>
            <a:r>
              <a:rPr lang="en-US" altLang="en-US" dirty="0">
                <a:cs typeface="Times New Roman" panose="02020603050405020304" pitchFamily="18" charset="0"/>
              </a:rPr>
              <a:t>(SAR) We assist in increasing the competition by facilitating the Source Approval Request (SAR) process to qualify new sources of manufacture and repair to include; marketing through SAM.gov, Industry Days, Conferences and SASPO Website</a:t>
            </a:r>
          </a:p>
          <a:p>
            <a:pPr>
              <a:buClr>
                <a:srgbClr val="002060"/>
              </a:buClr>
            </a:pPr>
            <a:r>
              <a:rPr lang="en-US" altLang="en-US" dirty="0">
                <a:cs typeface="Times New Roman" panose="02020603050405020304" pitchFamily="18" charset="0"/>
              </a:rPr>
              <a:t>Current Savings: $57.2M saved since 2012; Reduced processing &amp; approval times</a:t>
            </a:r>
          </a:p>
          <a:p>
            <a:pPr>
              <a:spcBef>
                <a:spcPts val="300"/>
              </a:spcBef>
              <a:defRPr/>
            </a:pPr>
            <a:endParaRPr lang="en-US" dirty="0"/>
          </a:p>
          <a:p>
            <a:pPr>
              <a:spcBef>
                <a:spcPts val="300"/>
              </a:spcBef>
              <a:defRPr/>
            </a:pPr>
            <a:r>
              <a:rPr lang="en-US" dirty="0"/>
              <a:t>Tier 1: Highest Priority SARs</a:t>
            </a:r>
          </a:p>
          <a:p>
            <a:pPr lvl="1">
              <a:spcBef>
                <a:spcPts val="300"/>
              </a:spcBef>
              <a:buFont typeface="Wingdings" panose="05000000000000000000" pitchFamily="2" charset="2"/>
              <a:buNone/>
              <a:defRPr/>
            </a:pPr>
            <a:r>
              <a:rPr lang="en-US" sz="1600" dirty="0"/>
              <a:t>Parts impacting depot production on </a:t>
            </a:r>
            <a:r>
              <a:rPr lang="en-US" sz="1600" dirty="0">
                <a:solidFill>
                  <a:srgbClr val="FF0000"/>
                </a:solidFill>
              </a:rPr>
              <a:t>Red</a:t>
            </a:r>
            <a:r>
              <a:rPr lang="en-US" sz="1600" dirty="0"/>
              <a:t> War Readiness Engines</a:t>
            </a:r>
          </a:p>
          <a:p>
            <a:pPr lvl="1">
              <a:spcBef>
                <a:spcPts val="300"/>
              </a:spcBef>
              <a:buFont typeface="Wingdings" panose="05000000000000000000" pitchFamily="2" charset="2"/>
              <a:buNone/>
              <a:defRPr/>
            </a:pPr>
            <a:r>
              <a:rPr lang="en-US" sz="1600" dirty="0"/>
              <a:t>Parts having open solicitations</a:t>
            </a:r>
          </a:p>
          <a:p>
            <a:pPr lvl="1">
              <a:spcBef>
                <a:spcPts val="300"/>
              </a:spcBef>
              <a:buFont typeface="Wingdings" panose="05000000000000000000" pitchFamily="2" charset="2"/>
              <a:buNone/>
              <a:defRPr/>
            </a:pPr>
            <a:r>
              <a:rPr lang="en-US" sz="1600" dirty="0"/>
              <a:t>Goal: SAR dispositioned within 30 calendar days</a:t>
            </a:r>
          </a:p>
          <a:p>
            <a:pPr marL="457200" lvl="1" indent="0">
              <a:spcBef>
                <a:spcPts val="300"/>
              </a:spcBef>
              <a:buFont typeface="Arial" panose="020B0604020202020204" pitchFamily="34" charset="0"/>
              <a:buNone/>
              <a:defRPr/>
            </a:pPr>
            <a:endParaRPr lang="en-US" sz="700" dirty="0"/>
          </a:p>
          <a:p>
            <a:pPr>
              <a:spcBef>
                <a:spcPts val="300"/>
              </a:spcBef>
              <a:defRPr/>
            </a:pPr>
            <a:r>
              <a:rPr lang="en-US" dirty="0"/>
              <a:t>Tier 2: Zero to Single-Sourced SARs</a:t>
            </a:r>
          </a:p>
          <a:p>
            <a:pPr lvl="1">
              <a:spcBef>
                <a:spcPts val="300"/>
              </a:spcBef>
              <a:defRPr/>
            </a:pPr>
            <a:r>
              <a:rPr lang="en-US" sz="1600" dirty="0"/>
              <a:t>Parts not identified as current depot limiters </a:t>
            </a:r>
          </a:p>
          <a:p>
            <a:pPr lvl="1">
              <a:spcBef>
                <a:spcPts val="300"/>
              </a:spcBef>
              <a:defRPr/>
            </a:pPr>
            <a:r>
              <a:rPr lang="en-US" sz="1600" dirty="0"/>
              <a:t>Parts with 0-1 existing approved sources</a:t>
            </a:r>
          </a:p>
          <a:p>
            <a:pPr lvl="1">
              <a:spcBef>
                <a:spcPts val="300"/>
              </a:spcBef>
              <a:defRPr/>
            </a:pPr>
            <a:r>
              <a:rPr lang="en-US" sz="1600" dirty="0"/>
              <a:t>Goal: SAR dispositioned within 60 calendar days </a:t>
            </a:r>
          </a:p>
          <a:p>
            <a:pPr marL="0" indent="0">
              <a:spcBef>
                <a:spcPts val="300"/>
              </a:spcBef>
              <a:buFont typeface="Wingdings" panose="05000000000000000000" pitchFamily="2" charset="2"/>
              <a:buNone/>
              <a:defRPr/>
            </a:pPr>
            <a:endParaRPr lang="en-US" sz="700" dirty="0"/>
          </a:p>
          <a:p>
            <a:pPr>
              <a:spcBef>
                <a:spcPts val="300"/>
              </a:spcBef>
              <a:defRPr/>
            </a:pPr>
            <a:r>
              <a:rPr lang="en-US" dirty="0"/>
              <a:t>Tier 3: Dual-Sourced SARs</a:t>
            </a:r>
          </a:p>
          <a:p>
            <a:pPr lvl="1">
              <a:spcBef>
                <a:spcPts val="300"/>
              </a:spcBef>
              <a:defRPr/>
            </a:pPr>
            <a:r>
              <a:rPr lang="en-US" sz="1600" dirty="0"/>
              <a:t>Parts with 2 existing approved sources</a:t>
            </a:r>
          </a:p>
          <a:p>
            <a:pPr lvl="1">
              <a:spcBef>
                <a:spcPts val="300"/>
              </a:spcBef>
              <a:defRPr/>
            </a:pPr>
            <a:r>
              <a:rPr lang="en-US" sz="1600" dirty="0"/>
              <a:t>Goal: SAR dispositioned within 90 calendar days</a:t>
            </a:r>
          </a:p>
          <a:p>
            <a:pPr marL="57150" indent="0">
              <a:spcBef>
                <a:spcPts val="300"/>
              </a:spcBef>
              <a:buFont typeface="Wingdings" panose="05000000000000000000" pitchFamily="2" charset="2"/>
              <a:buNone/>
              <a:defRPr/>
            </a:pPr>
            <a:endParaRPr lang="en-US" sz="900" dirty="0"/>
          </a:p>
          <a:p>
            <a:pPr>
              <a:spcBef>
                <a:spcPts val="300"/>
              </a:spcBef>
              <a:defRPr/>
            </a:pPr>
            <a:r>
              <a:rPr lang="en-US" dirty="0"/>
              <a:t>Tier 4: Multi-Sourced SARs </a:t>
            </a:r>
          </a:p>
          <a:p>
            <a:pPr lvl="1">
              <a:spcBef>
                <a:spcPts val="300"/>
              </a:spcBef>
              <a:defRPr/>
            </a:pPr>
            <a:r>
              <a:rPr lang="en-US" sz="1600" dirty="0"/>
              <a:t>Parts with 3 or more approved sources</a:t>
            </a:r>
          </a:p>
          <a:p>
            <a:pPr lvl="1">
              <a:spcBef>
                <a:spcPts val="300"/>
              </a:spcBef>
              <a:defRPr/>
            </a:pPr>
            <a:r>
              <a:rPr lang="en-US" sz="1600" dirty="0"/>
              <a:t>Goal: SAR dispositioned within 120 calendar days</a:t>
            </a:r>
          </a:p>
          <a:p>
            <a:endParaRPr lang="en-US" altLang="en-US" dirty="0"/>
          </a:p>
        </p:txBody>
      </p:sp>
      <p:sp>
        <p:nvSpPr>
          <p:cNvPr id="34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2338">
              <a:defRPr sz="6000">
                <a:solidFill>
                  <a:schemeClr val="tx1"/>
                </a:solidFill>
                <a:latin typeface="Arial" panose="020B0604020202020204" pitchFamily="34" charset="0"/>
                <a:cs typeface="Arial" panose="020B0604020202020204" pitchFamily="34" charset="0"/>
              </a:defRPr>
            </a:lvl1pPr>
            <a:lvl2pPr marL="742950" indent="-285750" defTabSz="922338">
              <a:defRPr sz="6000">
                <a:solidFill>
                  <a:schemeClr val="tx1"/>
                </a:solidFill>
                <a:latin typeface="Arial" panose="020B0604020202020204" pitchFamily="34" charset="0"/>
                <a:cs typeface="Arial" panose="020B0604020202020204" pitchFamily="34" charset="0"/>
              </a:defRPr>
            </a:lvl2pPr>
            <a:lvl3pPr marL="1143000" indent="-228600" defTabSz="922338">
              <a:defRPr sz="6000">
                <a:solidFill>
                  <a:schemeClr val="tx1"/>
                </a:solidFill>
                <a:latin typeface="Arial" panose="020B0604020202020204" pitchFamily="34" charset="0"/>
                <a:cs typeface="Arial" panose="020B0604020202020204" pitchFamily="34" charset="0"/>
              </a:defRPr>
            </a:lvl3pPr>
            <a:lvl4pPr marL="1600200" indent="-228600" defTabSz="922338">
              <a:defRPr sz="6000">
                <a:solidFill>
                  <a:schemeClr val="tx1"/>
                </a:solidFill>
                <a:latin typeface="Arial" panose="020B0604020202020204" pitchFamily="34" charset="0"/>
                <a:cs typeface="Arial" panose="020B0604020202020204" pitchFamily="34" charset="0"/>
              </a:defRPr>
            </a:lvl4pPr>
            <a:lvl5pPr marL="2057400" indent="-228600" defTabSz="922338">
              <a:defRPr sz="60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D27A6CA8-8306-4BD5-9A7B-CC23D6E320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629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685800" y="1143000"/>
            <a:ext cx="5486400" cy="3086100"/>
          </a:xfrm>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rtl="0" fontAlgn="base"/>
            <a:r>
              <a:rPr lang="en-US" sz="1800" b="0" i="0" dirty="0">
                <a:solidFill>
                  <a:srgbClr val="000000"/>
                </a:solidFill>
                <a:effectLst/>
                <a:latin typeface="Times New Roman" panose="02020603050405020304" pitchFamily="18" charset="0"/>
              </a:rPr>
              <a:t>3 Primary categories we present at an Industry Day: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Option 1:  We own sufficient data to qualify a source; requesting vendors submit Source Approval Request (SAR) package(s).  (Specify whether for Repair or New Manufacture)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Option 2:  We do not own sufficient data to qualify a source; requesting vendors submit White Papers to assist in project development. (Specify type of project: Reverse Engineering or Repair Development or Additive Manufacturing) Examples of Deliverables: Complete Technical Data Package, 3D Modeling Data, Prototype, Repair/Overhaul instructions, Testing requirements, etc.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Option 3:  Market Research – Examples are locating COTS, requesting ROMs, potential source identification, etc.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Project funding available through MPST for budget code 8 (AF) and budget code 9 (DLA) items. </a:t>
            </a:r>
            <a:endParaRPr lang="en-US" b="0" i="0" dirty="0">
              <a:solidFill>
                <a:srgbClr val="000000"/>
              </a:solidFill>
              <a:effectLst/>
              <a:latin typeface="Segoe UI" panose="020B0502040204020203" pitchFamily="34" charset="0"/>
            </a:endParaRPr>
          </a:p>
          <a:p>
            <a:pPr marL="109538" lvl="1">
              <a:buClr>
                <a:srgbClr val="002060"/>
              </a:buClr>
              <a:buFont typeface="Wingdings" panose="05000000000000000000" pitchFamily="2" charset="2"/>
              <a:buNone/>
            </a:pPr>
            <a:endParaRPr lang="en-US" altLang="en-US" dirty="0">
              <a:cs typeface="Arial" panose="020B0604020202020204" pitchFamily="34" charset="0"/>
            </a:endParaRPr>
          </a:p>
        </p:txBody>
      </p:sp>
      <p:sp>
        <p:nvSpPr>
          <p:cNvPr id="2" name="Footer Placeholder 1">
            <a:extLst>
              <a:ext uri="{FF2B5EF4-FFF2-40B4-BE49-F238E27FC236}">
                <a16:creationId xmlns:a16="http://schemas.microsoft.com/office/drawing/2014/main" id="{BEC7CF10-1CFD-7ABC-B538-5523347B3449}"/>
              </a:ext>
            </a:extLst>
          </p:cNvPr>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19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0226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2" name="TextBox 11"/>
          <p:cNvSpPr txBox="1"/>
          <p:nvPr userDrawn="1"/>
        </p:nvSpPr>
        <p:spPr>
          <a:xfrm>
            <a:off x="0" y="6581001"/>
            <a:ext cx="2641600" cy="276999"/>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448</a:t>
            </a:r>
            <a:r>
              <a:rPr lang="en-US" sz="4000" b="1" kern="1200" baseline="0" noProof="0" dirty="0">
                <a:solidFill>
                  <a:schemeClr val="tx1"/>
                </a:solidFill>
                <a:latin typeface="Tahoma" charset="0"/>
                <a:ea typeface="+mn-ea"/>
                <a:cs typeface="+mn-cs"/>
              </a:rPr>
              <a:t>th</a:t>
            </a:r>
            <a:r>
              <a:rPr lang="en-US" sz="4000" b="1" kern="1200" noProof="0" dirty="0">
                <a:solidFill>
                  <a:schemeClr val="tx1"/>
                </a:solidFill>
                <a:latin typeface="Tahoma" charset="0"/>
                <a:ea typeface="+mn-ea"/>
                <a:cs typeface="+mn-cs"/>
              </a:rPr>
              <a:t> Supply Chain Management Wing</a:t>
            </a:r>
          </a:p>
        </p:txBody>
      </p:sp>
      <p:pic>
        <p:nvPicPr>
          <p:cNvPr id="10" name="Picture 9"/>
          <p:cNvPicPr>
            <a:picLocks noChangeAspect="1"/>
          </p:cNvPicPr>
          <p:nvPr userDrawn="1"/>
        </p:nvPicPr>
        <p:blipFill>
          <a:blip r:embed="rId2"/>
          <a:stretch>
            <a:fillRect/>
          </a:stretch>
        </p:blipFill>
        <p:spPr>
          <a:xfrm>
            <a:off x="508000" y="2800780"/>
            <a:ext cx="3346245" cy="3299197"/>
          </a:xfrm>
          <a:prstGeom prst="rect">
            <a:avLst/>
          </a:prstGeom>
        </p:spPr>
      </p:pic>
    </p:spTree>
    <p:extLst>
      <p:ext uri="{BB962C8B-B14F-4D97-AF65-F5344CB8AC3E}">
        <p14:creationId xmlns:p14="http://schemas.microsoft.com/office/powerpoint/2010/main" val="32176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7" name="Text Box 25"/>
          <p:cNvSpPr txBox="1">
            <a:spLocks noChangeArrowheads="1"/>
          </p:cNvSpPr>
          <p:nvPr userDrawn="1"/>
        </p:nvSpPr>
        <p:spPr bwMode="auto">
          <a:xfrm>
            <a:off x="508000" y="6477490"/>
            <a:ext cx="11176000" cy="336550"/>
          </a:xfrm>
          <a:prstGeom prst="rect">
            <a:avLst/>
          </a:prstGeom>
          <a:noFill/>
          <a:ln w="9525" algn="ctr">
            <a:noFill/>
            <a:miter lim="800000"/>
            <a:headEnd/>
            <a:tailEnd/>
          </a:ln>
          <a:effectLst/>
        </p:spPr>
        <p:txBody>
          <a:bodyPr wrap="square">
            <a:spAutoFit/>
          </a:bodyPr>
          <a:lstStyle/>
          <a:p>
            <a:pPr algn="ctr">
              <a:buNone/>
              <a:defRPr/>
            </a:pPr>
            <a:r>
              <a:rPr lang="en-US" sz="1600" b="1" i="1" dirty="0">
                <a:effectLst>
                  <a:outerShdw blurRad="38100" dist="38100" dir="2700000" algn="tl">
                    <a:srgbClr val="C0C0C0"/>
                  </a:outerShdw>
                </a:effectLst>
                <a:latin typeface="Tahoma" charset="0"/>
              </a:rPr>
              <a:t>Supplying Warfighter Dominance</a:t>
            </a: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4" name="Rectangle 2"/>
          <p:cNvSpPr>
            <a:spLocks noGrp="1" noChangeArrowheads="1"/>
          </p:cNvSpPr>
          <p:nvPr>
            <p:ph type="title"/>
          </p:nvPr>
        </p:nvSpPr>
        <p:spPr>
          <a:xfrm>
            <a:off x="1524000" y="47625"/>
            <a:ext cx="10118218" cy="1143000"/>
          </a:xfrm>
        </p:spPr>
        <p:txBody>
          <a:bodyPr/>
          <a:lstStyle/>
          <a:p>
            <a:r>
              <a:rPr lang="en-US" dirty="0"/>
              <a:t>Purpose</a:t>
            </a:r>
            <a:endParaRPr lang="en-US" sz="3200" dirty="0"/>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dirty="0"/>
              <a:t>Click to edit Master text styles</a:t>
            </a:r>
          </a:p>
        </p:txBody>
      </p:sp>
      <p:pic>
        <p:nvPicPr>
          <p:cNvPr id="10" name="Picture 9"/>
          <p:cNvPicPr>
            <a:picLocks noChangeAspect="1"/>
          </p:cNvPicPr>
          <p:nvPr userDrawn="1"/>
        </p:nvPicPr>
        <p:blipFill>
          <a:blip r:embed="rId2"/>
          <a:stretch>
            <a:fillRect/>
          </a:stretch>
        </p:blipFill>
        <p:spPr>
          <a:xfrm>
            <a:off x="114684" y="111911"/>
            <a:ext cx="1048217" cy="1033479"/>
          </a:xfrm>
          <a:prstGeom prst="rect">
            <a:avLst/>
          </a:prstGeom>
        </p:spPr>
      </p:pic>
    </p:spTree>
    <p:extLst>
      <p:ext uri="{BB962C8B-B14F-4D97-AF65-F5344CB8AC3E}">
        <p14:creationId xmlns:p14="http://schemas.microsoft.com/office/powerpoint/2010/main" val="2140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7" name="Text Box 25"/>
          <p:cNvSpPr txBox="1">
            <a:spLocks noChangeArrowheads="1"/>
          </p:cNvSpPr>
          <p:nvPr userDrawn="1"/>
        </p:nvSpPr>
        <p:spPr bwMode="auto">
          <a:xfrm>
            <a:off x="508000" y="6477490"/>
            <a:ext cx="11176000" cy="336550"/>
          </a:xfrm>
          <a:prstGeom prst="rect">
            <a:avLst/>
          </a:prstGeom>
          <a:noFill/>
          <a:ln w="9525" algn="ctr">
            <a:noFill/>
            <a:miter lim="800000"/>
            <a:headEnd/>
            <a:tailEnd/>
          </a:ln>
          <a:effectLst/>
        </p:spPr>
        <p:txBody>
          <a:bodyPr wrap="square">
            <a:spAutoFit/>
          </a:bodyPr>
          <a:lstStyle/>
          <a:p>
            <a:pPr algn="ctr">
              <a:buNone/>
              <a:defRPr/>
            </a:pPr>
            <a:r>
              <a:rPr lang="en-US" sz="1600" b="1" i="1" dirty="0">
                <a:effectLst>
                  <a:outerShdw blurRad="38100" dist="38100" dir="2700000" algn="tl">
                    <a:srgbClr val="C0C0C0"/>
                  </a:outerShdw>
                </a:effectLst>
                <a:latin typeface="Tahoma" charset="0"/>
              </a:rPr>
              <a:t>Supplying</a:t>
            </a:r>
            <a:r>
              <a:rPr lang="en-US" sz="1600" b="1" i="1" baseline="0" dirty="0">
                <a:effectLst>
                  <a:outerShdw blurRad="38100" dist="38100" dir="2700000" algn="tl">
                    <a:srgbClr val="C0C0C0"/>
                  </a:outerShdw>
                </a:effectLst>
                <a:latin typeface="Tahoma" charset="0"/>
              </a:rPr>
              <a:t> Warfighter Dominance</a:t>
            </a:r>
            <a:endParaRPr lang="en-US" sz="1600" b="1" i="1" dirty="0">
              <a:effectLst>
                <a:outerShdw blurRad="38100" dist="38100" dir="2700000" algn="tl">
                  <a:srgbClr val="C0C0C0"/>
                </a:outerShdw>
              </a:effectLst>
              <a:latin typeface="Tahoma" charset="0"/>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pic>
        <p:nvPicPr>
          <p:cNvPr id="10" name="Picture 9"/>
          <p:cNvPicPr>
            <a:picLocks noChangeAspect="1"/>
          </p:cNvPicPr>
          <p:nvPr userDrawn="1"/>
        </p:nvPicPr>
        <p:blipFill>
          <a:blip r:embed="rId2"/>
          <a:stretch>
            <a:fillRect/>
          </a:stretch>
        </p:blipFill>
        <p:spPr>
          <a:xfrm>
            <a:off x="134348" y="92206"/>
            <a:ext cx="1048217" cy="1033479"/>
          </a:xfrm>
          <a:prstGeom prst="rect">
            <a:avLst/>
          </a:prstGeom>
        </p:spPr>
      </p:pic>
      <p:sp>
        <p:nvSpPr>
          <p:cNvPr id="11" name="TextBox 10"/>
          <p:cNvSpPr txBox="1"/>
          <p:nvPr userDrawn="1"/>
        </p:nvSpPr>
        <p:spPr>
          <a:xfrm>
            <a:off x="-1" y="6451600"/>
            <a:ext cx="3229337" cy="461665"/>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a:p>
            <a:pPr algn="l" fontAlgn="auto">
              <a:spcBef>
                <a:spcPts val="0"/>
              </a:spcBef>
              <a:spcAft>
                <a:spcPts val="0"/>
              </a:spcAft>
            </a:pPr>
            <a:r>
              <a:rPr lang="en-US" sz="1200" b="0" dirty="0">
                <a:solidFill>
                  <a:schemeClr val="tx1"/>
                </a:solidFill>
                <a:latin typeface="Arial"/>
              </a:rPr>
              <a:t>Briefer:  Randy Harris (429 SCMS/GUMD)</a:t>
            </a:r>
          </a:p>
        </p:txBody>
      </p:sp>
    </p:spTree>
    <p:extLst>
      <p:ext uri="{BB962C8B-B14F-4D97-AF65-F5344CB8AC3E}">
        <p14:creationId xmlns:p14="http://schemas.microsoft.com/office/powerpoint/2010/main" val="23941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spTree>
    <p:extLst>
      <p:ext uri="{BB962C8B-B14F-4D97-AF65-F5344CB8AC3E}">
        <p14:creationId xmlns:p14="http://schemas.microsoft.com/office/powerpoint/2010/main" val="209977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2156682" y="69057"/>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4" r:id="rId2"/>
    <p:sldLayoutId id="2147484632" r:id="rId3"/>
    <p:sldLayoutId id="2147484633" r:id="rId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tinker.af.mil/Home/429SCMS-SASP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tinker.af.mil/Home/429SCMS-SASPO/"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f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sossecinc.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hyperlink" Target="http://www.tinker.af.mil/Home/429SCMSSASPO.aspx"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fif"/><Relationship Id="rId4" Type="http://schemas.openxmlformats.org/officeDocument/2006/relationships/image" Target="../media/image11.jf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tinker.af.mil/Home/429SCMS-SASP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313469" y="2001522"/>
            <a:ext cx="8305800" cy="1407721"/>
          </a:xfrm>
          <a:prstGeom prst="rect">
            <a:avLst/>
          </a:prstGeom>
          <a:noFill/>
          <a:ln w="9525">
            <a:noFill/>
            <a:miter lim="800000"/>
            <a:headEnd/>
            <a:tailEnd/>
          </a:ln>
        </p:spPr>
        <p:txBody>
          <a:bodyPr anchor="t"/>
          <a:lstStyle/>
          <a:p>
            <a:pPr algn="r" eaLnBrk="0" hangingPunct="0"/>
            <a:r>
              <a:rPr lang="en-US" sz="4400" b="1" dirty="0">
                <a:solidFill>
                  <a:srgbClr val="151C77"/>
                </a:solidFill>
                <a:latin typeface="Arial" pitchFamily="34" charset="0"/>
                <a:cs typeface="Arial" pitchFamily="34" charset="0"/>
              </a:rPr>
              <a:t>Strategic Alternate Sourcing Program Office (SASPO)</a:t>
            </a:r>
          </a:p>
          <a:p>
            <a:pPr algn="r" eaLnBrk="0" hangingPunct="0"/>
            <a:r>
              <a:rPr lang="en-US" sz="4400" b="1" dirty="0">
                <a:solidFill>
                  <a:srgbClr val="151C77"/>
                </a:solidFill>
                <a:latin typeface="Arial" pitchFamily="34" charset="0"/>
                <a:cs typeface="Arial" pitchFamily="34" charset="0"/>
              </a:rPr>
              <a:t> Who We Are</a:t>
            </a:r>
            <a:endParaRPr lang="en-US" sz="4400" b="1" dirty="0">
              <a:solidFill>
                <a:srgbClr val="002060"/>
              </a:solidFill>
              <a:latin typeface="Times New Roman" pitchFamily="18" charset="0"/>
            </a:endParaRPr>
          </a:p>
        </p:txBody>
      </p:sp>
      <p:sp>
        <p:nvSpPr>
          <p:cNvPr id="4" name="Rectangle 4"/>
          <p:cNvSpPr>
            <a:spLocks noChangeArrowheads="1"/>
          </p:cNvSpPr>
          <p:nvPr/>
        </p:nvSpPr>
        <p:spPr bwMode="auto">
          <a:xfrm>
            <a:off x="6749693" y="4965580"/>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r>
              <a:rPr lang="en-US" altLang="en-US" sz="2000" b="1" dirty="0">
                <a:solidFill>
                  <a:srgbClr val="151C77"/>
                </a:solidFill>
              </a:rPr>
              <a:t>Randy Harris</a:t>
            </a:r>
          </a:p>
          <a:p>
            <a:pPr algn="r"/>
            <a:r>
              <a:rPr lang="en-US" altLang="en-US" sz="2000" b="1" dirty="0">
                <a:solidFill>
                  <a:srgbClr val="151C77"/>
                </a:solidFill>
              </a:rPr>
              <a:t>429 SCMS/GUMD</a:t>
            </a:r>
          </a:p>
          <a:p>
            <a:pPr algn="r"/>
            <a:r>
              <a:rPr lang="en-US" altLang="en-US" sz="2000" b="1" dirty="0">
                <a:solidFill>
                  <a:srgbClr val="151C77"/>
                </a:solidFill>
              </a:rPr>
              <a:t>December 6, 2024</a:t>
            </a:r>
          </a:p>
          <a:p>
            <a:pPr algn="r"/>
            <a:r>
              <a:rPr lang="en-US" altLang="en-US" sz="2000" b="1" dirty="0">
                <a:solidFill>
                  <a:srgbClr val="151C77"/>
                </a:solidFill>
              </a:rPr>
              <a:t>Version 1</a:t>
            </a:r>
            <a:endParaRPr lang="en-US" altLang="en-US" sz="2000" dirty="0">
              <a:solidFill>
                <a:srgbClr val="151C77"/>
              </a:solidFill>
            </a:endParaRPr>
          </a:p>
        </p:txBody>
      </p:sp>
    </p:spTree>
    <p:extLst>
      <p:ext uri="{BB962C8B-B14F-4D97-AF65-F5344CB8AC3E}">
        <p14:creationId xmlns:p14="http://schemas.microsoft.com/office/powerpoint/2010/main" val="183498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1D9520-4340-F3A2-B072-30D0BB5602D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3315" name="Rectangle 2"/>
          <p:cNvSpPr>
            <a:spLocks noGrp="1" noChangeArrowheads="1"/>
          </p:cNvSpPr>
          <p:nvPr>
            <p:ph type="title"/>
          </p:nvPr>
        </p:nvSpPr>
        <p:spPr>
          <a:xfrm>
            <a:off x="2503055" y="28575"/>
            <a:ext cx="9178636" cy="1143000"/>
          </a:xfrm>
        </p:spPr>
        <p:txBody>
          <a:bodyPr/>
          <a:lstStyle/>
          <a:p>
            <a:r>
              <a:rPr lang="en-US" dirty="0">
                <a:cs typeface="Arial" panose="020B0604020202020204" pitchFamily="34" charset="0"/>
              </a:rPr>
              <a:t>Next Steps After Industry Day</a:t>
            </a: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6" name="Rectangle 3"/>
          <p:cNvSpPr txBox="1">
            <a:spLocks noChangeArrowheads="1"/>
          </p:cNvSpPr>
          <p:nvPr/>
        </p:nvSpPr>
        <p:spPr bwMode="auto">
          <a:xfrm>
            <a:off x="457200" y="1302259"/>
            <a:ext cx="11134218" cy="49110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indent="-282575">
              <a:spcBef>
                <a:spcPct val="25000"/>
              </a:spcBef>
              <a:defRPr/>
            </a:pPr>
            <a:r>
              <a:rPr kumimoji="0" lang="en-US" altLang="en-US" b="1" i="0" u="none" strike="noStrike" kern="1200" cap="none" spc="0" normalizeH="0" baseline="0" noProof="0" dirty="0">
                <a:ln>
                  <a:noFill/>
                </a:ln>
                <a:solidFill>
                  <a:prstClr val="black"/>
                </a:solidFill>
                <a:effectLst/>
                <a:uLnTx/>
                <a:uFillTx/>
                <a:latin typeface="Arial"/>
                <a:ea typeface="+mn-ea"/>
                <a:cs typeface="+mn-cs"/>
              </a:rPr>
              <a:t>Interested vendors should request any data we own through the Public Sales Office (PSO). </a:t>
            </a:r>
          </a:p>
          <a:p>
            <a:pPr marL="688657" lvl="1" indent="-223520">
              <a:defRPr/>
            </a:pPr>
            <a:r>
              <a:rPr kumimoji="0" lang="en-US" altLang="en-US" b="1" i="0" u="none" strike="noStrike" kern="1200" cap="none" spc="0" normalizeH="0" baseline="0" noProof="0" dirty="0">
                <a:ln>
                  <a:noFill/>
                </a:ln>
                <a:solidFill>
                  <a:prstClr val="black"/>
                </a:solidFill>
                <a:effectLst/>
                <a:uLnTx/>
                <a:uFillTx/>
                <a:latin typeface="Arial"/>
                <a:ea typeface="+mn-ea"/>
                <a:cs typeface="+mn-cs"/>
              </a:rPr>
              <a:t>If the quad chart shows we own </a:t>
            </a:r>
            <a:r>
              <a:rPr kumimoji="0" lang="en-US" altLang="en-US" b="1" i="0" u="sng" strike="noStrike" kern="1200" cap="none" spc="0" normalizeH="0" baseline="0" noProof="0" dirty="0">
                <a:ln>
                  <a:noFill/>
                </a:ln>
                <a:solidFill>
                  <a:prstClr val="black"/>
                </a:solidFill>
                <a:effectLst/>
                <a:uLnTx/>
                <a:uFillTx/>
                <a:latin typeface="Arial"/>
                <a:ea typeface="+mn-ea"/>
                <a:cs typeface="+mn-cs"/>
              </a:rPr>
              <a:t>Engineering Drawings</a:t>
            </a:r>
            <a:r>
              <a:rPr kumimoji="0" lang="en-US" altLang="en-US" b="1" i="0" u="none" strike="noStrike" kern="1200" cap="none" spc="0" normalizeH="0" baseline="0" noProof="0" dirty="0">
                <a:ln>
                  <a:noFill/>
                </a:ln>
                <a:solidFill>
                  <a:prstClr val="black"/>
                </a:solidFill>
                <a:effectLst/>
                <a:uLnTx/>
                <a:uFillTx/>
                <a:latin typeface="Arial"/>
                <a:ea typeface="+mn-ea"/>
                <a:cs typeface="+mn-cs"/>
              </a:rPr>
              <a:t>, vendors should request a tracking number from </a:t>
            </a:r>
            <a:r>
              <a:rPr kumimoji="0" lang="en-US" altLang="en-US" b="1" i="0" u="none" strike="noStrike" kern="1200" cap="none" spc="0" normalizeH="0" baseline="0" noProof="0" dirty="0">
                <a:ln>
                  <a:noFill/>
                </a:ln>
                <a:solidFill>
                  <a:prstClr val="black"/>
                </a:solidFill>
                <a:effectLst/>
                <a:uLnTx/>
                <a:uFillTx/>
                <a:latin typeface="Arial"/>
                <a:ea typeface="+mn-ea"/>
                <a:cs typeface="+mn-cs"/>
                <a:hlinkClick r:id="rId3">
                  <a:extLst>
                    <a:ext uri="{A12FA001-AC4F-418D-AE19-62706E023703}">
                      <ahyp:hlinkClr xmlns:ahyp="http://schemas.microsoft.com/office/drawing/2018/hyperlinkcolor" val="tx"/>
                    </a:ext>
                  </a:extLst>
                </a:hlinkClick>
              </a:rPr>
              <a:t>429scms.saspo.workflow@us.af.mil</a:t>
            </a:r>
            <a:r>
              <a:rPr kumimoji="0" lang="en-US" altLang="en-US" b="1" i="0" u="none" strike="noStrike" kern="1200" cap="none" spc="0" normalizeH="0" baseline="0" noProof="0" dirty="0">
                <a:ln>
                  <a:noFill/>
                </a:ln>
                <a:solidFill>
                  <a:prstClr val="black"/>
                </a:solidFill>
                <a:effectLst/>
                <a:uLnTx/>
                <a:uFillTx/>
                <a:latin typeface="Arial"/>
                <a:ea typeface="+mn-ea"/>
                <a:cs typeface="+mn-cs"/>
              </a:rPr>
              <a:t> </a:t>
            </a:r>
            <a:r>
              <a:rPr kumimoji="0" lang="en-US" altLang="en-US" b="1" i="0" u="sng" strike="noStrike" kern="1200" cap="none" spc="0" normalizeH="0" baseline="0" noProof="0" dirty="0">
                <a:ln>
                  <a:noFill/>
                </a:ln>
                <a:solidFill>
                  <a:prstClr val="black"/>
                </a:solidFill>
                <a:effectLst/>
                <a:highlight>
                  <a:srgbClr val="FFFF00"/>
                </a:highlight>
                <a:uLnTx/>
                <a:uFillTx/>
                <a:latin typeface="Arial"/>
                <a:ea typeface="+mn-ea"/>
                <a:cs typeface="+mn-cs"/>
              </a:rPr>
              <a:t>prior</a:t>
            </a:r>
            <a:r>
              <a:rPr kumimoji="0" lang="en-US" altLang="en-US" b="1" i="0" u="none" strike="noStrike" kern="1200" cap="none" spc="0" normalizeH="0" baseline="0" noProof="0" dirty="0">
                <a:ln>
                  <a:noFill/>
                </a:ln>
                <a:solidFill>
                  <a:prstClr val="black"/>
                </a:solidFill>
                <a:effectLst/>
                <a:uLnTx/>
                <a:uFillTx/>
                <a:latin typeface="Arial"/>
                <a:ea typeface="+mn-ea"/>
                <a:cs typeface="+mn-cs"/>
              </a:rPr>
              <a:t> to submitting your data request.</a:t>
            </a:r>
            <a:r>
              <a:rPr lang="en-US" altLang="en-US" dirty="0">
                <a:solidFill>
                  <a:prstClr val="black"/>
                </a:solidFill>
                <a:latin typeface="Arial"/>
              </a:rPr>
              <a:t> </a:t>
            </a:r>
            <a:r>
              <a:rPr kumimoji="0" lang="en-US" altLang="en-US" b="1" i="0" u="none" strike="noStrike" kern="1200" cap="none" spc="0" normalizeH="0" baseline="0" noProof="0" dirty="0">
                <a:ln>
                  <a:noFill/>
                </a:ln>
                <a:solidFill>
                  <a:prstClr val="black"/>
                </a:solidFill>
                <a:effectLst/>
                <a:uLnTx/>
                <a:uFillTx/>
                <a:latin typeface="Arial"/>
                <a:ea typeface="+mn-ea"/>
                <a:cs typeface="+mn-cs"/>
              </a:rPr>
              <a:t> Without this tracking number, vendors will be billed the PSOs hourly rate of $272/hr.</a:t>
            </a:r>
            <a:r>
              <a:rPr lang="en-US" altLang="en-US" dirty="0">
                <a:solidFill>
                  <a:prstClr val="black"/>
                </a:solidFill>
                <a:latin typeface="Arial"/>
              </a:rPr>
              <a:t> </a:t>
            </a:r>
            <a:r>
              <a:rPr kumimoji="0" lang="en-US" altLang="en-US" b="1" i="0" u="none" strike="noStrike" kern="1200" cap="none" spc="0" normalizeH="0" baseline="0" noProof="0" dirty="0">
                <a:ln>
                  <a:noFill/>
                </a:ln>
                <a:solidFill>
                  <a:prstClr val="black"/>
                </a:solidFill>
                <a:effectLst/>
                <a:uLnTx/>
                <a:uFillTx/>
                <a:latin typeface="Arial"/>
                <a:ea typeface="+mn-ea"/>
                <a:cs typeface="+mn-cs"/>
              </a:rPr>
              <a:t> The tracking number only applies to Engineering Drawings, </a:t>
            </a:r>
            <a:r>
              <a:rPr kumimoji="0" lang="en-US" altLang="en-US" b="1" i="0" u="sng" strike="noStrike" kern="1200" cap="none" spc="0" normalizeH="0" baseline="0" noProof="0" dirty="0">
                <a:ln>
                  <a:noFill/>
                </a:ln>
                <a:solidFill>
                  <a:prstClr val="black"/>
                </a:solidFill>
                <a:effectLst/>
                <a:highlight>
                  <a:srgbClr val="FFFF00"/>
                </a:highlight>
                <a:uLnTx/>
                <a:uFillTx/>
                <a:latin typeface="Arial"/>
                <a:ea typeface="+mn-ea"/>
                <a:cs typeface="+mn-cs"/>
              </a:rPr>
              <a:t>not Technical Orders (TOs)</a:t>
            </a:r>
            <a:r>
              <a:rPr kumimoji="0" lang="en-US" altLang="en-US" b="1" i="0" u="none" strike="noStrike" kern="1200" cap="none" spc="0" normalizeH="0" baseline="0" noProof="0" dirty="0">
                <a:ln>
                  <a:noFill/>
                </a:ln>
                <a:solidFill>
                  <a:prstClr val="black"/>
                </a:solidFill>
                <a:effectLst/>
                <a:highlight>
                  <a:srgbClr val="FFFF00"/>
                </a:highlight>
                <a:uLnTx/>
                <a:uFillTx/>
                <a:latin typeface="Arial"/>
                <a:ea typeface="+mn-ea"/>
                <a:cs typeface="+mn-cs"/>
              </a:rPr>
              <a:t>. </a:t>
            </a:r>
            <a:r>
              <a:rPr kumimoji="0" lang="en-US" altLang="en-US" b="1" i="0" u="none" strike="noStrike" kern="1200" cap="none" spc="0" normalizeH="0" baseline="0" noProof="0" dirty="0">
                <a:ln>
                  <a:noFill/>
                </a:ln>
                <a:solidFill>
                  <a:prstClr val="black"/>
                </a:solidFill>
                <a:effectLst/>
                <a:uLnTx/>
                <a:uFillTx/>
                <a:latin typeface="Arial"/>
                <a:ea typeface="+mn-ea"/>
                <a:cs typeface="+mn-cs"/>
              </a:rPr>
              <a:t>TOs are $65/TO</a:t>
            </a:r>
            <a:r>
              <a:rPr lang="en-US" altLang="en-US" dirty="0">
                <a:solidFill>
                  <a:prstClr val="black"/>
                </a:solidFill>
                <a:latin typeface="Arial"/>
              </a:rPr>
              <a:t> </a:t>
            </a:r>
            <a:r>
              <a:rPr lang="en-US" altLang="en-US" dirty="0">
                <a:latin typeface="Arial"/>
              </a:rPr>
              <a:t>(specific TO).</a:t>
            </a:r>
            <a:r>
              <a:rPr kumimoji="0" lang="en-US" altLang="en-US" b="1" i="0" u="none" strike="noStrike" kern="1200" cap="none" spc="0" normalizeH="0" baseline="0" noProof="0" dirty="0">
                <a:ln>
                  <a:noFill/>
                </a:ln>
                <a:effectLst/>
                <a:uLnTx/>
                <a:uFillTx/>
                <a:latin typeface="Arial"/>
                <a:ea typeface="+mn-ea"/>
                <a:cs typeface="+mn-cs"/>
              </a:rPr>
              <a:t> </a:t>
            </a:r>
            <a:r>
              <a:rPr kumimoji="0" lang="en-US" altLang="en-US" b="1" i="0" u="none" strike="noStrike" kern="1200" cap="none" spc="0" normalizeH="0" baseline="0" noProof="0" dirty="0">
                <a:ln>
                  <a:noFill/>
                </a:ln>
                <a:solidFill>
                  <a:prstClr val="black"/>
                </a:solidFill>
                <a:effectLst/>
                <a:uLnTx/>
                <a:uFillTx/>
                <a:latin typeface="Arial"/>
                <a:ea typeface="+mn-ea"/>
                <a:cs typeface="+mn-cs"/>
              </a:rPr>
              <a:t>This cost is set by the PSO, not the SASPO.</a:t>
            </a:r>
            <a:endParaRPr lang="en-US" altLang="en-US" b="1" i="0" u="none" strike="noStrike" kern="1200" cap="none" spc="0" normalizeH="0" baseline="0" noProof="0" dirty="0">
              <a:ln>
                <a:noFill/>
              </a:ln>
              <a:solidFill>
                <a:prstClr val="black"/>
              </a:solidFill>
              <a:effectLst/>
              <a:uLnTx/>
              <a:uFillTx/>
              <a:latin typeface="Arial"/>
              <a:cs typeface="Arial"/>
            </a:endParaRPr>
          </a:p>
          <a:p>
            <a:pPr marL="688657" lvl="1" indent="-223520">
              <a:defRPr/>
            </a:pPr>
            <a:r>
              <a:rPr kumimoji="0" lang="en-US" altLang="en-US" b="1" i="0" u="none" strike="noStrike" kern="1200" cap="none" spc="0" normalizeH="0" baseline="0" noProof="0" dirty="0">
                <a:ln>
                  <a:noFill/>
                </a:ln>
                <a:solidFill>
                  <a:prstClr val="black"/>
                </a:solidFill>
                <a:effectLst/>
                <a:uLnTx/>
                <a:uFillTx/>
                <a:latin typeface="Arial"/>
                <a:ea typeface="+mn-ea"/>
                <a:cs typeface="+mn-cs"/>
              </a:rPr>
              <a:t>Please go to our </a:t>
            </a:r>
            <a:r>
              <a:rPr lang="en-US" b="0" dirty="0">
                <a:solidFill>
                  <a:srgbClr val="FF0000"/>
                </a:solidFill>
                <a:ea typeface="+mn-lt"/>
                <a:cs typeface="+mn-lt"/>
                <a:hlinkClick r:id="rId4"/>
              </a:rPr>
              <a:t>https://www.tinker.af.mil/Home/429SCMS-SASPO/</a:t>
            </a:r>
            <a:endParaRPr lang="en-US" b="0" dirty="0">
              <a:solidFill>
                <a:srgbClr val="FF0000"/>
              </a:solidFill>
              <a:latin typeface="Arial"/>
              <a:ea typeface="+mn-lt"/>
              <a:cs typeface="+mn-lt"/>
            </a:endParaRPr>
          </a:p>
          <a:p>
            <a:pPr marL="688657" lvl="1" indent="-223520">
              <a:defRPr/>
            </a:pPr>
            <a:r>
              <a:rPr lang="en-US" altLang="en-US" dirty="0">
                <a:solidFill>
                  <a:srgbClr val="FF0000"/>
                </a:solidFill>
                <a:latin typeface="Arial"/>
              </a:rPr>
              <a:t> </a:t>
            </a:r>
            <a:r>
              <a:rPr lang="en-US" altLang="en-US" dirty="0">
                <a:solidFill>
                  <a:prstClr val="black"/>
                </a:solidFill>
                <a:latin typeface="Arial"/>
              </a:rPr>
              <a:t>and</a:t>
            </a:r>
            <a:r>
              <a:rPr kumimoji="0" lang="en-US" altLang="en-US" b="1" i="0" u="none" strike="noStrike" kern="1200" cap="none" spc="0" normalizeH="0" baseline="0" noProof="0" dirty="0">
                <a:ln>
                  <a:noFill/>
                </a:ln>
                <a:solidFill>
                  <a:prstClr val="black"/>
                </a:solidFill>
                <a:effectLst/>
                <a:uLnTx/>
                <a:uFillTx/>
                <a:latin typeface="Arial"/>
                <a:ea typeface="+mn-ea"/>
                <a:cs typeface="+mn-cs"/>
              </a:rPr>
              <a:t> follow the instructions located at the bottom of the vendor resources section on how to request data.</a:t>
            </a:r>
            <a:r>
              <a:rPr lang="en-US" altLang="en-US" dirty="0">
                <a:solidFill>
                  <a:prstClr val="black"/>
                </a:solidFill>
                <a:latin typeface="Arial"/>
              </a:rPr>
              <a:t> </a:t>
            </a:r>
            <a:endParaRPr lang="en-US" altLang="en-US" b="1" i="0" u="none" strike="noStrike" kern="1200" cap="none" spc="0" normalizeH="0" baseline="0" noProof="0" dirty="0">
              <a:ln>
                <a:noFill/>
              </a:ln>
              <a:solidFill>
                <a:prstClr val="black"/>
              </a:solidFill>
              <a:effectLst/>
              <a:uLnTx/>
              <a:uFillTx/>
              <a:latin typeface="Arial"/>
              <a:cs typeface="Arial"/>
            </a:endParaRPr>
          </a:p>
          <a:p>
            <a:pPr>
              <a:defRPr/>
            </a:pPr>
            <a:r>
              <a:rPr kumimoji="0" lang="en-US" altLang="en-US" b="1" i="0" u="none" strike="noStrike" kern="1200" cap="none" spc="0" normalizeH="0" baseline="0" noProof="0" dirty="0">
                <a:ln>
                  <a:noFill/>
                </a:ln>
                <a:solidFill>
                  <a:prstClr val="black"/>
                </a:solidFill>
                <a:effectLst/>
                <a:uLnTx/>
                <a:uFillTx/>
                <a:latin typeface="Arial"/>
                <a:ea typeface="+mn-ea"/>
                <a:cs typeface="+mn-cs"/>
              </a:rPr>
              <a:t>Interested vendors should RSVP to attend Technical Discussion with the Integrated Product Team (IPT), see chart B on the quad chart for details.</a:t>
            </a:r>
            <a:r>
              <a:rPr lang="en-US" altLang="en-US" dirty="0">
                <a:solidFill>
                  <a:prstClr val="black"/>
                </a:solidFill>
                <a:latin typeface="Arial"/>
              </a:rPr>
              <a:t> </a:t>
            </a:r>
            <a:endParaRPr lang="en-US" altLang="en-US" b="1" i="0" u="none" strike="noStrike" kern="1200" cap="none" spc="0" normalizeH="0" baseline="0" noProof="0" dirty="0">
              <a:ln>
                <a:noFill/>
              </a:ln>
              <a:solidFill>
                <a:prstClr val="black"/>
              </a:solidFill>
              <a:effectLst/>
              <a:uLnTx/>
              <a:uFillTx/>
              <a:latin typeface="Arial"/>
              <a:cs typeface="Arial"/>
            </a:endParaRPr>
          </a:p>
          <a:p>
            <a:pPr indent="-282575">
              <a:spcBef>
                <a:spcPct val="25000"/>
              </a:spcBef>
              <a:defRPr/>
            </a:pPr>
            <a:r>
              <a:rPr kumimoji="0" lang="en-US" altLang="en-US" b="1" i="0" u="none" strike="noStrike" kern="1200" cap="none" spc="0" normalizeH="0" baseline="0" noProof="0" dirty="0">
                <a:ln>
                  <a:noFill/>
                </a:ln>
                <a:solidFill>
                  <a:prstClr val="black"/>
                </a:solidFill>
                <a:effectLst/>
                <a:uLnTx/>
                <a:uFillTx/>
                <a:latin typeface="Arial"/>
                <a:ea typeface="+mn-ea"/>
                <a:cs typeface="+mn-cs"/>
              </a:rPr>
              <a:t>Submit White Paper within 60 days of Industry Day to </a:t>
            </a:r>
            <a:r>
              <a:rPr kumimoji="0" lang="en-US" altLang="en-US" b="1" i="0" u="none" strike="noStrike" kern="1200" cap="none" spc="0" normalizeH="0" baseline="0" noProof="0" dirty="0">
                <a:ln>
                  <a:noFill/>
                </a:ln>
                <a:solidFill>
                  <a:prstClr val="black"/>
                </a:solidFill>
                <a:effectLst/>
                <a:uLnTx/>
                <a:uFillTx/>
                <a:latin typeface="Arial"/>
                <a:ea typeface="+mn-ea"/>
                <a:cs typeface="+mn-cs"/>
                <a:hlinkClick r:id="rId3"/>
              </a:rPr>
              <a:t>429scms.saspo.workflow@us.af.mil</a:t>
            </a:r>
            <a:r>
              <a:rPr kumimoji="0" lang="en-US" altLang="en-US" b="1" i="0" u="none" strike="noStrike" kern="1200" cap="none" spc="0" normalizeH="0" baseline="0" noProof="0" dirty="0">
                <a:ln>
                  <a:noFill/>
                </a:ln>
                <a:solidFill>
                  <a:prstClr val="black"/>
                </a:solidFill>
                <a:effectLst/>
                <a:uLnTx/>
                <a:uFillTx/>
                <a:latin typeface="Arial"/>
                <a:ea typeface="+mn-ea"/>
                <a:cs typeface="+mn-cs"/>
              </a:rPr>
              <a:t>.</a:t>
            </a:r>
          </a:p>
          <a:p>
            <a:pPr marL="803275" marR="0" lvl="2" indent="0" algn="l" defTabSz="914400" rtl="0" eaLnBrk="0" fontAlgn="base" latinLnBrk="0" hangingPunct="0">
              <a:lnSpc>
                <a:spcPct val="100000"/>
              </a:lnSpc>
              <a:spcBef>
                <a:spcPct val="25000"/>
              </a:spcBef>
              <a:spcAft>
                <a:spcPct val="0"/>
              </a:spcAft>
              <a:buClr>
                <a:srgbClr val="151C77"/>
              </a:buClr>
              <a:buSzPct val="80000"/>
              <a:buFont typeface="Wingdings" pitchFamily="2" charset="2"/>
              <a:buNone/>
              <a:tabLst/>
              <a:defRPr/>
            </a:pPr>
            <a:endParaRPr kumimoji="0" lang="en-US" altLang="en-US" sz="2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061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2E52BCE-8D1F-135A-419B-50A6DEF152CB}"/>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p:txBody>
          <a:bodyPr/>
          <a:lstStyle/>
          <a:p>
            <a:r>
              <a:rPr lang="en-US" dirty="0"/>
              <a:t>White Paper Guidelines</a:t>
            </a:r>
          </a:p>
        </p:txBody>
      </p:sp>
      <p:sp>
        <p:nvSpPr>
          <p:cNvPr id="3" name="Content Placeholder 2"/>
          <p:cNvSpPr>
            <a:spLocks noGrp="1"/>
          </p:cNvSpPr>
          <p:nvPr>
            <p:ph idx="1"/>
          </p:nvPr>
        </p:nvSpPr>
        <p:spPr>
          <a:xfrm>
            <a:off x="510116" y="1207069"/>
            <a:ext cx="11171767" cy="2393950"/>
          </a:xfrm>
        </p:spPr>
        <p:txBody>
          <a:bodyPr/>
          <a:lstStyle/>
          <a:p>
            <a:pPr lvl="0"/>
            <a:r>
              <a:rPr lang="en-US" altLang="en-US" dirty="0">
                <a:solidFill>
                  <a:srgbClr val="000000"/>
                </a:solidFill>
              </a:rPr>
              <a:t>Purpose – To serve as Market Research, not a formal bid or proposal.</a:t>
            </a:r>
          </a:p>
          <a:p>
            <a:pPr lvl="1"/>
            <a:r>
              <a:rPr lang="en-US" altLang="en-US" dirty="0">
                <a:solidFill>
                  <a:srgbClr val="000000"/>
                </a:solidFill>
              </a:rPr>
              <a:t>Assist the IPT with project development</a:t>
            </a:r>
          </a:p>
          <a:p>
            <a:pPr lvl="1"/>
            <a:r>
              <a:rPr lang="en-US" altLang="en-US" dirty="0">
                <a:solidFill>
                  <a:srgbClr val="000000"/>
                </a:solidFill>
              </a:rPr>
              <a:t>Receive engineering feedback</a:t>
            </a:r>
          </a:p>
          <a:p>
            <a:pPr marL="0" indent="0">
              <a:buNone/>
            </a:pPr>
            <a:r>
              <a:rPr lang="en-US" dirty="0">
                <a:cs typeface="Arial"/>
              </a:rPr>
              <a:t>EXAMPLE:</a:t>
            </a:r>
            <a:r>
              <a:rPr lang="en-US" b="0" dirty="0">
                <a:solidFill>
                  <a:srgbClr val="FF0000"/>
                </a:solidFill>
                <a:ea typeface="+mn-lt"/>
                <a:cs typeface="+mn-lt"/>
              </a:rPr>
              <a:t> </a:t>
            </a:r>
            <a:r>
              <a:rPr lang="en-US" b="0" dirty="0">
                <a:solidFill>
                  <a:srgbClr val="FF0000"/>
                </a:solidFill>
                <a:ea typeface="+mn-lt"/>
                <a:cs typeface="+mn-lt"/>
                <a:hlinkClick r:id="rId2"/>
              </a:rPr>
              <a:t>https://www.tinker.af.mil/Home/429SCMS-SASPO/</a:t>
            </a:r>
            <a:r>
              <a:rPr lang="en-US" b="0" dirty="0">
                <a:solidFill>
                  <a:srgbClr val="FF0000"/>
                </a:solidFill>
                <a:ea typeface="+mn-lt"/>
                <a:cs typeface="+mn-lt"/>
              </a:rPr>
              <a:t> </a:t>
            </a:r>
          </a:p>
          <a:p>
            <a:pPr marL="0" indent="0">
              <a:buNone/>
            </a:pPr>
            <a:r>
              <a:rPr lang="en-US" dirty="0">
                <a:cs typeface="Arial"/>
              </a:rPr>
              <a:t>Vendor Resources: White Paper Template</a:t>
            </a:r>
            <a:endParaRPr lang="en-US" b="0" dirty="0">
              <a:cs typeface="Arial"/>
            </a:endParaRP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pic>
        <p:nvPicPr>
          <p:cNvPr id="17" name="Picture 16" descr="Graphical user interface, text, application, email&#10;&#10;Description automatically generated">
            <a:extLst>
              <a:ext uri="{FF2B5EF4-FFF2-40B4-BE49-F238E27FC236}">
                <a16:creationId xmlns:a16="http://schemas.microsoft.com/office/drawing/2014/main" id="{E2946FF0-F40D-908D-72B0-C0DA5EF6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49" y="3319806"/>
            <a:ext cx="7353300" cy="2838450"/>
          </a:xfrm>
          <a:prstGeom prst="rect">
            <a:avLst/>
          </a:prstGeom>
        </p:spPr>
      </p:pic>
    </p:spTree>
    <p:extLst>
      <p:ext uri="{BB962C8B-B14F-4D97-AF65-F5344CB8AC3E}">
        <p14:creationId xmlns:p14="http://schemas.microsoft.com/office/powerpoint/2010/main" val="63793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67469" y="516267"/>
            <a:ext cx="7127875" cy="614363"/>
          </a:xfrm>
        </p:spPr>
        <p:txBody>
          <a:bodyPr>
            <a:noAutofit/>
          </a:bodyPr>
          <a:lstStyle/>
          <a:p>
            <a:pPr>
              <a:defRPr/>
            </a:pPr>
            <a:r>
              <a:rPr lang="en-US" dirty="0"/>
              <a:t>Strategic Sourcing  - Sustaining Engineering Program</a:t>
            </a:r>
            <a:br>
              <a:rPr lang="en-US" dirty="0">
                <a:effectLst>
                  <a:outerShdw blurRad="38100" dist="38100" dir="2700000" algn="tl">
                    <a:srgbClr val="000000">
                      <a:alpha val="43137"/>
                    </a:srgbClr>
                  </a:outerShdw>
                </a:effectLst>
              </a:rPr>
            </a:br>
            <a:endParaRPr lang="en-US" dirty="0">
              <a:solidFill>
                <a:srgbClr val="002060"/>
              </a:solidFill>
              <a:effectLst>
                <a:outerShdw blurRad="38100" dist="38100" dir="2700000" algn="tl">
                  <a:srgbClr val="000000">
                    <a:alpha val="43137"/>
                  </a:srgbClr>
                </a:outerShdw>
              </a:effectLst>
              <a:cs typeface="Arial" panose="020B0604020202020204" pitchFamily="34" charset="0"/>
            </a:endParaRPr>
          </a:p>
        </p:txBody>
      </p:sp>
      <p:sp>
        <p:nvSpPr>
          <p:cNvPr id="33796" name="Slide Number Placeholder 3"/>
          <p:cNvSpPr txBox="1">
            <a:spLocks/>
          </p:cNvSpPr>
          <p:nvPr/>
        </p:nvSpPr>
        <p:spPr bwMode="auto">
          <a:xfrm>
            <a:off x="10930114" y="6573429"/>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rPr>
              <a:t>16</a:t>
            </a:r>
          </a:p>
        </p:txBody>
      </p:sp>
      <p:sp>
        <p:nvSpPr>
          <p:cNvPr id="31" name="Content Placeholder 5"/>
          <p:cNvSpPr txBox="1">
            <a:spLocks/>
          </p:cNvSpPr>
          <p:nvPr/>
        </p:nvSpPr>
        <p:spPr bwMode="auto">
          <a:xfrm>
            <a:off x="444137" y="1244567"/>
            <a:ext cx="11303725" cy="473447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lgn="l" rtl="0" eaLnBrk="0" fontAlgn="base" hangingPunct="0">
              <a:spcBef>
                <a:spcPct val="20000"/>
              </a:spcBef>
              <a:spcAft>
                <a:spcPct val="0"/>
              </a:spcAft>
              <a:buClr>
                <a:srgbClr val="151C77"/>
              </a:buClr>
              <a:buFont typeface="Wingdings" panose="05000000000000000000" pitchFamily="2" charset="2"/>
              <a:buChar char="§"/>
              <a:defRPr sz="2400">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Font typeface="Arial" panose="020B0604020202020204" pitchFamily="34" charset="0"/>
              <a:buChar char="–"/>
              <a:defRPr sz="2000">
                <a:solidFill>
                  <a:schemeClr val="tx1"/>
                </a:solidFill>
                <a:latin typeface="+mn-lt"/>
              </a:defRPr>
            </a:lvl2pPr>
            <a:lvl3pPr marL="1027113" indent="-223838" algn="l" rtl="0" eaLnBrk="0" fontAlgn="base" hangingPunct="0">
              <a:spcBef>
                <a:spcPct val="20000"/>
              </a:spcBef>
              <a:spcAft>
                <a:spcPct val="0"/>
              </a:spcAft>
              <a:buClr>
                <a:srgbClr val="151C77"/>
              </a:buClr>
              <a:buFont typeface="Wingdings" panose="05000000000000000000" pitchFamily="2" charset="2"/>
              <a:buChar char="§"/>
              <a:defRPr sz="1800">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16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9pPr>
          </a:lstStyle>
          <a:p>
            <a:pPr marL="342900" marR="0" lvl="1" indent="-342900" defTabSz="914400" latinLnBrk="0">
              <a:lnSpc>
                <a:spcPct val="100000"/>
              </a:lnSpc>
              <a:spcBef>
                <a:spcPct val="20000"/>
              </a:spcBef>
              <a:buSzPct val="80000"/>
              <a:buFont typeface="Wingdings" pitchFamily="2" charset="2"/>
              <a:buChar char="n"/>
              <a:tabLst/>
              <a:defRPr/>
            </a:pPr>
            <a:r>
              <a:rPr lang="en-US" b="1" dirty="0">
                <a:solidFill>
                  <a:srgbClr val="000000"/>
                </a:solidFill>
              </a:rPr>
              <a:t>Provides support for the CSAG-S/GSD engineering projects &amp; Test Program Set (TPS) Software projects that resolve, correct &amp; restore shortfalls &amp; deficiencies for items managed within 448 SCMW &amp; other organizations</a:t>
            </a:r>
          </a:p>
          <a:p>
            <a:pPr marL="787082" marR="0" lvl="1" indent="-342900" defTabSz="914400" latinLnBrk="0">
              <a:lnSpc>
                <a:spcPct val="100000"/>
              </a:lnSpc>
              <a:spcBef>
                <a:spcPct val="25000"/>
              </a:spcBef>
              <a:buSzPct val="80000"/>
              <a:buFont typeface="Wingdings" pitchFamily="2" charset="2"/>
              <a:buChar char="n"/>
              <a:tabLst/>
              <a:defRPr/>
            </a:pPr>
            <a:r>
              <a:rPr lang="en-US" b="1" dirty="0">
                <a:solidFill>
                  <a:srgbClr val="000000"/>
                </a:solidFill>
              </a:rPr>
              <a:t>Deliverables: Drawings, Redesigns, Tech Data, Prototypes, Test Flight Assets</a:t>
            </a:r>
          </a:p>
          <a:p>
            <a:pPr marL="342900" marR="0" lvl="1" indent="-342900" defTabSz="914400" latinLnBrk="0">
              <a:lnSpc>
                <a:spcPct val="100000"/>
              </a:lnSpc>
              <a:spcBef>
                <a:spcPts val="600"/>
              </a:spcBef>
              <a:buSzPct val="80000"/>
              <a:buFont typeface="Wingdings" pitchFamily="2" charset="2"/>
              <a:buChar char="n"/>
              <a:tabLst/>
              <a:defRPr/>
            </a:pPr>
            <a:r>
              <a:rPr lang="en-US" b="1" dirty="0">
                <a:solidFill>
                  <a:srgbClr val="000000"/>
                </a:solidFill>
              </a:rPr>
              <a:t>Enterprise-level policy, guidance, training, &amp; web-based tool (MPST)</a:t>
            </a:r>
          </a:p>
          <a:p>
            <a:pPr marL="342900" marR="0" lvl="1" indent="-342900" defTabSz="914400" latinLnBrk="0">
              <a:lnSpc>
                <a:spcPct val="100000"/>
              </a:lnSpc>
              <a:spcBef>
                <a:spcPts val="600"/>
              </a:spcBef>
              <a:buSzPct val="80000"/>
              <a:buFont typeface="Wingdings" pitchFamily="2" charset="2"/>
              <a:buChar char="n"/>
              <a:tabLst/>
              <a:defRPr/>
            </a:pPr>
            <a:r>
              <a:rPr lang="en-US" b="1" dirty="0">
                <a:solidFill>
                  <a:srgbClr val="000000"/>
                </a:solidFill>
              </a:rPr>
              <a:t>Provide program management support</a:t>
            </a:r>
          </a:p>
          <a:p>
            <a:pPr marL="341313" marR="0" lvl="2" indent="-342900" defTabSz="914400" latinLnBrk="0">
              <a:lnSpc>
                <a:spcPct val="100000"/>
              </a:lnSpc>
              <a:spcBef>
                <a:spcPts val="0"/>
              </a:spcBef>
              <a:buSzPct val="80000"/>
              <a:buFont typeface="Wingdings" pitchFamily="2" charset="2"/>
              <a:buChar char="n"/>
              <a:tabLst/>
              <a:defRPr/>
            </a:pPr>
            <a:r>
              <a:rPr lang="en-US" sz="2000" b="1" dirty="0">
                <a:solidFill>
                  <a:srgbClr val="000000"/>
                </a:solidFill>
              </a:rPr>
              <a:t>Results</a:t>
            </a:r>
          </a:p>
          <a:p>
            <a:pPr marL="847407" marR="0" lvl="2" indent="-342900" defTabSz="914400" latinLnBrk="0">
              <a:lnSpc>
                <a:spcPct val="100000"/>
              </a:lnSpc>
              <a:spcBef>
                <a:spcPts val="600"/>
              </a:spcBef>
              <a:buSzPct val="80000"/>
              <a:buFont typeface="Wingdings" pitchFamily="2" charset="2"/>
              <a:buChar char="n"/>
              <a:tabLst/>
              <a:defRPr/>
            </a:pPr>
            <a:r>
              <a:rPr lang="en-US" sz="2000" b="1" dirty="0">
                <a:solidFill>
                  <a:srgbClr val="000000"/>
                </a:solidFill>
              </a:rPr>
              <a:t>Projected Return-On-Investment: $2.2B</a:t>
            </a:r>
          </a:p>
          <a:p>
            <a:pPr marL="847407" marR="0" lvl="2" indent="-342900" defTabSz="914400" latinLnBrk="0">
              <a:lnSpc>
                <a:spcPct val="100000"/>
              </a:lnSpc>
              <a:spcBef>
                <a:spcPts val="600"/>
              </a:spcBef>
              <a:buSzPct val="80000"/>
              <a:buFont typeface="Wingdings" pitchFamily="2" charset="2"/>
              <a:buChar char="n"/>
              <a:tabLst/>
              <a:defRPr/>
            </a:pPr>
            <a:r>
              <a:rPr lang="en-US" sz="2000" b="1" dirty="0">
                <a:solidFill>
                  <a:srgbClr val="000000"/>
                </a:solidFill>
              </a:rPr>
              <a:t>FY25 CSAG Budget  $149M </a:t>
            </a:r>
          </a:p>
          <a:p>
            <a:pPr marL="847407" marR="0" lvl="2" indent="-342900" defTabSz="914400" latinLnBrk="0">
              <a:lnSpc>
                <a:spcPct val="100000"/>
              </a:lnSpc>
              <a:spcBef>
                <a:spcPts val="600"/>
              </a:spcBef>
              <a:buSzPct val="80000"/>
              <a:buFont typeface="Wingdings" pitchFamily="2" charset="2"/>
              <a:buChar char="n"/>
              <a:tabLst/>
              <a:defRPr/>
            </a:pPr>
            <a:r>
              <a:rPr lang="en-US" sz="2000" b="1" dirty="0">
                <a:solidFill>
                  <a:srgbClr val="000000"/>
                </a:solidFill>
              </a:rPr>
              <a:t>FY25 GSD Budget  $4M</a:t>
            </a:r>
          </a:p>
          <a:p>
            <a:pPr marL="847407" marR="0" lvl="2" indent="-342900" defTabSz="914400" latinLnBrk="0">
              <a:lnSpc>
                <a:spcPct val="100000"/>
              </a:lnSpc>
              <a:spcBef>
                <a:spcPts val="600"/>
              </a:spcBef>
              <a:buSzPct val="80000"/>
              <a:buFont typeface="Wingdings" pitchFamily="2" charset="2"/>
              <a:buChar char="n"/>
              <a:tabLst/>
              <a:defRPr/>
            </a:pPr>
            <a:r>
              <a:rPr lang="en-US" sz="2000" b="1" dirty="0">
                <a:solidFill>
                  <a:srgbClr val="000000"/>
                </a:solidFill>
              </a:rPr>
              <a:t>FY25 TPS (Test Program Set) Budget $43M</a:t>
            </a:r>
          </a:p>
          <a:p>
            <a:pPr marL="847407" marR="0" lvl="2" indent="-342900" defTabSz="914400" latinLnBrk="0">
              <a:lnSpc>
                <a:spcPct val="100000"/>
              </a:lnSpc>
              <a:spcBef>
                <a:spcPts val="600"/>
              </a:spcBef>
              <a:buSzPct val="80000"/>
              <a:buFont typeface="Wingdings" pitchFamily="2" charset="2"/>
              <a:buChar char="n"/>
              <a:tabLst/>
              <a:defRPr/>
            </a:pPr>
            <a:r>
              <a:rPr lang="en-US" sz="2000" b="1" dirty="0">
                <a:solidFill>
                  <a:srgbClr val="000000"/>
                </a:solidFill>
              </a:rPr>
              <a:t>FY18-25 308 projects funded</a:t>
            </a:r>
          </a:p>
          <a:p>
            <a:pPr marL="847407" marR="0" lvl="2" indent="-342900" defTabSz="914400" latinLnBrk="0">
              <a:lnSpc>
                <a:spcPct val="100000"/>
              </a:lnSpc>
              <a:spcBef>
                <a:spcPts val="600"/>
              </a:spcBef>
              <a:buSzPct val="80000"/>
              <a:buFont typeface="Wingdings" pitchFamily="2" charset="2"/>
              <a:buChar char="n"/>
              <a:tabLst/>
              <a:defRPr/>
            </a:pPr>
            <a:r>
              <a:rPr lang="en-US" sz="2000" b="1" dirty="0">
                <a:solidFill>
                  <a:srgbClr val="000000"/>
                </a:solidFill>
              </a:rPr>
              <a:t>FY18-25 238 projects completed</a:t>
            </a:r>
          </a:p>
          <a:p>
            <a:pPr marL="571500" marR="0" lvl="3" indent="0" algn="l" defTabSz="914400" rtl="0" eaLnBrk="0" fontAlgn="base" latinLnBrk="0" hangingPunct="0">
              <a:lnSpc>
                <a:spcPct val="100000"/>
              </a:lnSpc>
              <a:spcBef>
                <a:spcPts val="0"/>
              </a:spcBef>
              <a:spcAft>
                <a:spcPct val="0"/>
              </a:spcAft>
              <a:buClr>
                <a:srgbClr val="003399"/>
              </a:buClr>
              <a:buSzPct val="100000"/>
              <a:buFont typeface="Wingdings" panose="05000000000000000000" pitchFamily="2" charset="2"/>
              <a:buNone/>
              <a:tabLst/>
              <a:defRPr/>
            </a:pPr>
            <a:endParaRPr kumimoji="0" lang="en-US" sz="2000" b="1" i="0" u="none" strike="noStrike" kern="0" cap="none" spc="0" normalizeH="0" baseline="0" noProof="0" dirty="0">
              <a:ln>
                <a:noFill/>
              </a:ln>
              <a:solidFill>
                <a:prstClr val="black"/>
              </a:solidFill>
              <a:effectLst/>
              <a:uLnTx/>
              <a:uFillTx/>
              <a:latin typeface="Arial"/>
              <a:ea typeface="+mn-ea"/>
              <a:cs typeface="+mn-cs"/>
            </a:endParaRPr>
          </a:p>
          <a:p>
            <a:pPr marL="857250" marR="0" lvl="3" indent="-285750" algn="l" defTabSz="914400" rtl="0" eaLnBrk="0" fontAlgn="base" latinLnBrk="0" hangingPunct="0">
              <a:lnSpc>
                <a:spcPct val="100000"/>
              </a:lnSpc>
              <a:spcBef>
                <a:spcPts val="0"/>
              </a:spcBef>
              <a:spcAft>
                <a:spcPct val="0"/>
              </a:spcAft>
              <a:buClr>
                <a:srgbClr val="003399"/>
              </a:buClr>
              <a:buSzPct val="100000"/>
              <a:buFont typeface="Wingdings" panose="05000000000000000000" pitchFamily="2" charset="2"/>
              <a:buChar char="n"/>
              <a:tabLst/>
              <a:defRPr/>
            </a:pPr>
            <a:endParaRPr kumimoji="0" lang="en-US" sz="2000" b="1" i="0" u="none" strike="noStrike" kern="0" cap="none" spc="0" normalizeH="0" baseline="0" noProof="0" dirty="0">
              <a:ln>
                <a:noFill/>
              </a:ln>
              <a:solidFill>
                <a:prstClr val="black"/>
              </a:solidFill>
              <a:effectLst/>
              <a:uLnTx/>
              <a:uFillTx/>
              <a:latin typeface="Arial"/>
              <a:ea typeface="+mn-ea"/>
              <a:cs typeface="+mn-cs"/>
            </a:endParaRPr>
          </a:p>
          <a:p>
            <a:pPr marL="114300" marR="0" lvl="2" indent="0" algn="l" defTabSz="914400" rtl="0" eaLnBrk="0" fontAlgn="base" latinLnBrk="0" hangingPunct="0">
              <a:lnSpc>
                <a:spcPct val="100000"/>
              </a:lnSpc>
              <a:spcBef>
                <a:spcPct val="20000"/>
              </a:spcBef>
              <a:spcAft>
                <a:spcPct val="0"/>
              </a:spcAft>
              <a:buClr>
                <a:srgbClr val="151C77"/>
              </a:buClr>
              <a:buSzTx/>
              <a:buFont typeface="Wingdings" panose="05000000000000000000" pitchFamily="2" charset="2"/>
              <a:buNone/>
              <a:tabLst/>
              <a:defRPr/>
            </a:pPr>
            <a:endParaRPr kumimoji="0" lang="en-US" sz="1100" b="1" i="0" u="none" strike="noStrike" kern="0" cap="none" spc="0" normalizeH="0" baseline="0" noProof="0" dirty="0">
              <a:ln>
                <a:noFill/>
              </a:ln>
              <a:solidFill>
                <a:prstClr val="black"/>
              </a:solidFill>
              <a:effectLst/>
              <a:uLnTx/>
              <a:uFillTx/>
              <a:latin typeface="Arial"/>
              <a:ea typeface="+mn-ea"/>
              <a:cs typeface="+mn-cs"/>
            </a:endParaRPr>
          </a:p>
          <a:p>
            <a:pPr marL="174625" marR="0" lvl="1" indent="0" algn="l" defTabSz="914400" rtl="0" eaLnBrk="0" fontAlgn="base" latinLnBrk="0" hangingPunct="0">
              <a:lnSpc>
                <a:spcPct val="100000"/>
              </a:lnSpc>
              <a:spcBef>
                <a:spcPct val="20000"/>
              </a:spcBef>
              <a:spcAft>
                <a:spcPct val="0"/>
              </a:spcAft>
              <a:buClr>
                <a:srgbClr val="151C77"/>
              </a:buClr>
              <a:buSzTx/>
              <a:buFont typeface="Arial" panose="020B0604020202020204" pitchFamily="34" charset="0"/>
              <a:buNone/>
              <a:tabLst/>
              <a:defRPr/>
            </a:pPr>
            <a:endParaRPr kumimoji="0" lang="en-US" sz="1100" b="1" i="0" u="none" strike="noStrike" kern="0" cap="none" spc="0" normalizeH="0" baseline="0" noProof="0" dirty="0">
              <a:ln>
                <a:noFill/>
              </a:ln>
              <a:solidFill>
                <a:prstClr val="black"/>
              </a:solidFill>
              <a:effectLst/>
              <a:uLnTx/>
              <a:uFillTx/>
              <a:latin typeface="Arial"/>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178" y="3208182"/>
            <a:ext cx="2619375" cy="17430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370" y="4331215"/>
            <a:ext cx="2771775" cy="1647825"/>
          </a:xfrm>
          <a:prstGeom prst="rect">
            <a:avLst/>
          </a:prstGeom>
        </p:spPr>
      </p:pic>
      <p:sp>
        <p:nvSpPr>
          <p:cNvPr id="4" name="TextBox 3">
            <a:extLst>
              <a:ext uri="{FF2B5EF4-FFF2-40B4-BE49-F238E27FC236}">
                <a16:creationId xmlns:a16="http://schemas.microsoft.com/office/drawing/2014/main" id="{7119B2F1-259B-37C6-41DE-8F020344F5C2}"/>
              </a:ext>
            </a:extLst>
          </p:cNvPr>
          <p:cNvSpPr txBox="1"/>
          <p:nvPr/>
        </p:nvSpPr>
        <p:spPr>
          <a:xfrm>
            <a:off x="444138" y="6035827"/>
            <a:ext cx="11446416" cy="553998"/>
          </a:xfrm>
          <a:prstGeom prst="rect">
            <a:avLst/>
          </a:prstGeom>
          <a:noFill/>
        </p:spPr>
        <p:txBody>
          <a:bodyPr wrap="square" rtlCol="0">
            <a:spAutoFit/>
          </a:bodyPr>
          <a:lstStyle/>
          <a:p>
            <a:r>
              <a:rPr lang="en-US" sz="1000" dirty="0"/>
              <a:t>CSAG-S/GSD –  Consolidated Sustainment Activity Group/General Support Division, MPST -  Maintenance  Engineering  Project  Sustainment  Tool, MPST – Maintenance Engineering Project Sustainment Tool, </a:t>
            </a:r>
          </a:p>
          <a:p>
            <a:r>
              <a:rPr lang="en-US" sz="1000" dirty="0"/>
              <a:t> </a:t>
            </a:r>
          </a:p>
        </p:txBody>
      </p:sp>
    </p:spTree>
    <p:extLst>
      <p:ext uri="{BB962C8B-B14F-4D97-AF65-F5344CB8AC3E}">
        <p14:creationId xmlns:p14="http://schemas.microsoft.com/office/powerpoint/2010/main" val="98963098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2DB27C5-0B89-34D7-F9AD-F49F27FDA708}"/>
              </a:ext>
            </a:extLst>
          </p:cNvPr>
          <p:cNvSpPr txBox="1">
            <a:spLocks noChangeArrowheads="1"/>
          </p:cNvSpPr>
          <p:nvPr/>
        </p:nvSpPr>
        <p:spPr bwMode="auto">
          <a:xfrm>
            <a:off x="10608946" y="6481073"/>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96969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9pPr>
          </a:lstStyle>
          <a:p>
            <a:pPr>
              <a:defRPr/>
            </a:pPr>
            <a:endParaRPr lang="en-US" altLang="en-US">
              <a:solidFill>
                <a:schemeClr val="bg2"/>
              </a:solidFill>
            </a:endParaRPr>
          </a:p>
        </p:txBody>
      </p:sp>
      <p:sp>
        <p:nvSpPr>
          <p:cNvPr id="4" name="Slide Number Placeholder 3">
            <a:extLst>
              <a:ext uri="{FF2B5EF4-FFF2-40B4-BE49-F238E27FC236}">
                <a16:creationId xmlns:a16="http://schemas.microsoft.com/office/drawing/2014/main" id="{FC84EBA6-EFCB-026E-DD0B-11C01765B08D}"/>
              </a:ext>
            </a:extLst>
          </p:cNvPr>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13</a:t>
            </a:fld>
            <a:endParaRPr lang="en-US">
              <a:solidFill>
                <a:srgbClr val="808080"/>
              </a:solidFill>
            </a:endParaRPr>
          </a:p>
        </p:txBody>
      </p:sp>
      <p:sp>
        <p:nvSpPr>
          <p:cNvPr id="5" name="Title 4">
            <a:extLst>
              <a:ext uri="{FF2B5EF4-FFF2-40B4-BE49-F238E27FC236}">
                <a16:creationId xmlns:a16="http://schemas.microsoft.com/office/drawing/2014/main" id="{C4645590-883C-7214-4C70-BD984D8A33C4}"/>
              </a:ext>
            </a:extLst>
          </p:cNvPr>
          <p:cNvSpPr>
            <a:spLocks noGrp="1"/>
          </p:cNvSpPr>
          <p:nvPr>
            <p:ph type="title"/>
          </p:nvPr>
        </p:nvSpPr>
        <p:spPr/>
        <p:txBody>
          <a:bodyPr/>
          <a:lstStyle/>
          <a:p>
            <a:r>
              <a:rPr lang="en-US" dirty="0"/>
              <a:t>Strategic Sourcing – SCCI OTA </a:t>
            </a:r>
          </a:p>
        </p:txBody>
      </p:sp>
      <p:sp>
        <p:nvSpPr>
          <p:cNvPr id="7" name="Content Placeholder 7">
            <a:extLst>
              <a:ext uri="{FF2B5EF4-FFF2-40B4-BE49-F238E27FC236}">
                <a16:creationId xmlns:a16="http://schemas.microsoft.com/office/drawing/2014/main" id="{C61A7CF3-0943-B896-FD37-9C59CE665CA4}"/>
              </a:ext>
            </a:extLst>
          </p:cNvPr>
          <p:cNvSpPr txBox="1">
            <a:spLocks/>
          </p:cNvSpPr>
          <p:nvPr/>
        </p:nvSpPr>
        <p:spPr bwMode="auto">
          <a:xfrm>
            <a:off x="446514" y="1255609"/>
            <a:ext cx="11085744" cy="5077181"/>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indent="-342900">
              <a:defRPr/>
            </a:pPr>
            <a:r>
              <a:rPr lang="en-US" dirty="0">
                <a:solidFill>
                  <a:srgbClr val="000000"/>
                </a:solidFill>
              </a:rPr>
              <a:t>Supply Chain Consortium Initiative (SCCI)</a:t>
            </a:r>
          </a:p>
          <a:p>
            <a:pPr indent="-342900">
              <a:defRPr/>
            </a:pPr>
            <a:r>
              <a:rPr lang="en-US" dirty="0">
                <a:solidFill>
                  <a:srgbClr val="000000"/>
                </a:solidFill>
              </a:rPr>
              <a:t>Other Transactional Authority (OTA)</a:t>
            </a:r>
          </a:p>
          <a:p>
            <a:pPr marL="731520" lvl="1" indent="-342900">
              <a:defRPr/>
            </a:pPr>
            <a:r>
              <a:rPr lang="en-US" dirty="0">
                <a:solidFill>
                  <a:srgbClr val="000000"/>
                </a:solidFill>
              </a:rPr>
              <a:t>Other Transactions for Prototype Projects (10 US Code 4022)</a:t>
            </a:r>
          </a:p>
          <a:p>
            <a:pPr marL="1069658" lvl="2" indent="-342900">
              <a:defRPr/>
            </a:pPr>
            <a:r>
              <a:rPr lang="en-US" dirty="0">
                <a:solidFill>
                  <a:srgbClr val="000000"/>
                </a:solidFill>
              </a:rPr>
              <a:t>Purpose is development; tech data, drawings, prototypes, etc.</a:t>
            </a:r>
          </a:p>
          <a:p>
            <a:pPr marL="1069658" lvl="2" indent="-342900">
              <a:defRPr/>
            </a:pPr>
            <a:r>
              <a:rPr lang="en-US" dirty="0">
                <a:solidFill>
                  <a:srgbClr val="000000"/>
                </a:solidFill>
              </a:rPr>
              <a:t>Scope is USAF weapon systems</a:t>
            </a:r>
          </a:p>
          <a:p>
            <a:pPr marL="731520" lvl="1" indent="-342900">
              <a:defRPr/>
            </a:pPr>
            <a:r>
              <a:rPr lang="en-US" dirty="0">
                <a:solidFill>
                  <a:srgbClr val="000000"/>
                </a:solidFill>
              </a:rPr>
              <a:t>All candidates advertised through SOSSEC (Consortium Manager)</a:t>
            </a:r>
          </a:p>
          <a:p>
            <a:pPr marL="1069658" lvl="2" indent="-342900">
              <a:defRPr/>
            </a:pPr>
            <a:r>
              <a:rPr lang="en-US" dirty="0">
                <a:solidFill>
                  <a:srgbClr val="000000"/>
                </a:solidFill>
              </a:rPr>
              <a:t>Consortium based agreement</a:t>
            </a:r>
          </a:p>
          <a:p>
            <a:pPr marL="171450" indent="-342900">
              <a:defRPr/>
            </a:pPr>
            <a:r>
              <a:rPr lang="en-US" dirty="0">
                <a:solidFill>
                  <a:srgbClr val="000000"/>
                </a:solidFill>
              </a:rPr>
              <a:t>Results</a:t>
            </a:r>
          </a:p>
          <a:p>
            <a:pPr marL="731520" lvl="2" indent="-342900">
              <a:defRPr/>
            </a:pPr>
            <a:r>
              <a:rPr lang="en-US" dirty="0">
                <a:solidFill>
                  <a:srgbClr val="000000"/>
                </a:solidFill>
              </a:rPr>
              <a:t>35 projects awarded to date; 160 average flow days</a:t>
            </a:r>
          </a:p>
          <a:p>
            <a:pPr marL="731520" lvl="2" indent="-342900">
              <a:defRPr/>
            </a:pPr>
            <a:r>
              <a:rPr lang="en-US" dirty="0">
                <a:solidFill>
                  <a:srgbClr val="000000"/>
                </a:solidFill>
              </a:rPr>
              <a:t>23 of 33 projects completed to date</a:t>
            </a:r>
          </a:p>
          <a:p>
            <a:pPr marL="731520" lvl="2" indent="-342900">
              <a:defRPr/>
            </a:pPr>
            <a:r>
              <a:rPr lang="en-US" dirty="0">
                <a:solidFill>
                  <a:srgbClr val="000000"/>
                </a:solidFill>
              </a:rPr>
              <a:t>$38M of $99M OTA ceiling obligated </a:t>
            </a:r>
          </a:p>
          <a:p>
            <a:pPr marL="444182" lvl="2" indent="0">
              <a:buSzPct val="100000"/>
              <a:buNone/>
              <a:defRPr/>
            </a:pPr>
            <a:endParaRPr lang="en-US" kern="0" dirty="0"/>
          </a:p>
        </p:txBody>
      </p:sp>
      <p:pic>
        <p:nvPicPr>
          <p:cNvPr id="10" name="Picture 9">
            <a:extLst>
              <a:ext uri="{FF2B5EF4-FFF2-40B4-BE49-F238E27FC236}">
                <a16:creationId xmlns:a16="http://schemas.microsoft.com/office/drawing/2014/main" id="{8C01E714-78C4-4AE2-E2B9-8908005F4FD7}"/>
              </a:ext>
            </a:extLst>
          </p:cNvPr>
          <p:cNvPicPr>
            <a:picLocks noChangeAspect="1"/>
          </p:cNvPicPr>
          <p:nvPr/>
        </p:nvPicPr>
        <p:blipFill>
          <a:blip r:embed="rId3"/>
          <a:stretch>
            <a:fillRect/>
          </a:stretch>
        </p:blipFill>
        <p:spPr>
          <a:xfrm>
            <a:off x="7446335" y="1358082"/>
            <a:ext cx="4188315" cy="634039"/>
          </a:xfrm>
          <a:prstGeom prst="rect">
            <a:avLst/>
          </a:prstGeom>
        </p:spPr>
      </p:pic>
      <p:pic>
        <p:nvPicPr>
          <p:cNvPr id="11" name="Picture 10">
            <a:extLst>
              <a:ext uri="{FF2B5EF4-FFF2-40B4-BE49-F238E27FC236}">
                <a16:creationId xmlns:a16="http://schemas.microsoft.com/office/drawing/2014/main" id="{66677F1D-34FA-1F78-086F-8AF546E72F82}"/>
              </a:ext>
            </a:extLst>
          </p:cNvPr>
          <p:cNvPicPr>
            <a:picLocks noChangeAspect="1"/>
          </p:cNvPicPr>
          <p:nvPr/>
        </p:nvPicPr>
        <p:blipFill>
          <a:blip r:embed="rId4"/>
          <a:stretch>
            <a:fillRect/>
          </a:stretch>
        </p:blipFill>
        <p:spPr>
          <a:xfrm>
            <a:off x="7446335" y="3317282"/>
            <a:ext cx="4541914" cy="13839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2DB27C5-0B89-34D7-F9AD-F49F27FDA708}"/>
              </a:ext>
            </a:extLst>
          </p:cNvPr>
          <p:cNvSpPr txBox="1">
            <a:spLocks noChangeArrowheads="1"/>
          </p:cNvSpPr>
          <p:nvPr/>
        </p:nvSpPr>
        <p:spPr bwMode="auto">
          <a:xfrm>
            <a:off x="10608946" y="6481073"/>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96969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9pPr>
          </a:lstStyle>
          <a:p>
            <a:pPr>
              <a:defRPr/>
            </a:pPr>
            <a:endParaRPr lang="en-US" altLang="en-US">
              <a:solidFill>
                <a:schemeClr val="bg2"/>
              </a:solidFill>
            </a:endParaRPr>
          </a:p>
        </p:txBody>
      </p:sp>
      <p:sp>
        <p:nvSpPr>
          <p:cNvPr id="4" name="Slide Number Placeholder 3">
            <a:extLst>
              <a:ext uri="{FF2B5EF4-FFF2-40B4-BE49-F238E27FC236}">
                <a16:creationId xmlns:a16="http://schemas.microsoft.com/office/drawing/2014/main" id="{FC84EBA6-EFCB-026E-DD0B-11C01765B08D}"/>
              </a:ext>
            </a:extLst>
          </p:cNvPr>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14</a:t>
            </a:fld>
            <a:endParaRPr lang="en-US">
              <a:solidFill>
                <a:srgbClr val="808080"/>
              </a:solidFill>
            </a:endParaRPr>
          </a:p>
        </p:txBody>
      </p:sp>
      <p:sp>
        <p:nvSpPr>
          <p:cNvPr id="5" name="Title 4">
            <a:extLst>
              <a:ext uri="{FF2B5EF4-FFF2-40B4-BE49-F238E27FC236}">
                <a16:creationId xmlns:a16="http://schemas.microsoft.com/office/drawing/2014/main" id="{C4645590-883C-7214-4C70-BD984D8A33C4}"/>
              </a:ext>
            </a:extLst>
          </p:cNvPr>
          <p:cNvSpPr>
            <a:spLocks noGrp="1"/>
          </p:cNvSpPr>
          <p:nvPr>
            <p:ph type="title"/>
          </p:nvPr>
        </p:nvSpPr>
        <p:spPr/>
        <p:txBody>
          <a:bodyPr/>
          <a:lstStyle/>
          <a:p>
            <a:r>
              <a:rPr lang="en-US" dirty="0"/>
              <a:t>Strategic Sourcing – SCCI OTA </a:t>
            </a:r>
          </a:p>
        </p:txBody>
      </p:sp>
      <p:sp>
        <p:nvSpPr>
          <p:cNvPr id="7" name="Content Placeholder 7">
            <a:extLst>
              <a:ext uri="{FF2B5EF4-FFF2-40B4-BE49-F238E27FC236}">
                <a16:creationId xmlns:a16="http://schemas.microsoft.com/office/drawing/2014/main" id="{C61A7CF3-0943-B896-FD37-9C59CE665CA4}"/>
              </a:ext>
            </a:extLst>
          </p:cNvPr>
          <p:cNvSpPr txBox="1">
            <a:spLocks/>
          </p:cNvSpPr>
          <p:nvPr/>
        </p:nvSpPr>
        <p:spPr bwMode="auto">
          <a:xfrm>
            <a:off x="437277" y="1255609"/>
            <a:ext cx="11085744" cy="5077181"/>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indent="-342900">
              <a:defRPr/>
            </a:pPr>
            <a:r>
              <a:rPr lang="en-US" dirty="0">
                <a:solidFill>
                  <a:srgbClr val="000000"/>
                </a:solidFill>
              </a:rPr>
              <a:t>For AF Customers:</a:t>
            </a:r>
          </a:p>
          <a:p>
            <a:pPr lvl="1" indent="-342900">
              <a:defRPr/>
            </a:pPr>
            <a:r>
              <a:rPr lang="en-US" dirty="0">
                <a:solidFill>
                  <a:srgbClr val="000000"/>
                </a:solidFill>
              </a:rPr>
              <a:t>3 documents required to start an OTA</a:t>
            </a:r>
          </a:p>
          <a:p>
            <a:pPr lvl="2" indent="-342900">
              <a:defRPr/>
            </a:pPr>
            <a:r>
              <a:rPr lang="en-US" dirty="0">
                <a:solidFill>
                  <a:srgbClr val="000000"/>
                </a:solidFill>
              </a:rPr>
              <a:t>Prototype Request Form, Statement of Objectives and Deliverables </a:t>
            </a:r>
          </a:p>
          <a:p>
            <a:pPr lvl="1" indent="-342900">
              <a:defRPr/>
            </a:pPr>
            <a:r>
              <a:rPr lang="en-US" dirty="0">
                <a:solidFill>
                  <a:srgbClr val="000000"/>
                </a:solidFill>
              </a:rPr>
              <a:t>SCCI OTA does not fund projects (Unit-funded, MPST, congressional funds, etc.) </a:t>
            </a:r>
          </a:p>
          <a:p>
            <a:pPr lvl="1" indent="-342900">
              <a:defRPr/>
            </a:pPr>
            <a:r>
              <a:rPr lang="en-US" dirty="0">
                <a:solidFill>
                  <a:srgbClr val="000000"/>
                </a:solidFill>
              </a:rPr>
              <a:t>SCCI takes care of contract administration, so AF customers can focus on technical aspects of the project </a:t>
            </a:r>
          </a:p>
          <a:p>
            <a:pPr marL="731520" lvl="2" indent="-342900">
              <a:defRPr/>
            </a:pPr>
            <a:endParaRPr lang="en-US" dirty="0">
              <a:solidFill>
                <a:srgbClr val="000000"/>
              </a:solidFill>
            </a:endParaRPr>
          </a:p>
          <a:p>
            <a:pPr marL="393382" lvl="1" indent="-342900">
              <a:defRPr/>
            </a:pPr>
            <a:r>
              <a:rPr lang="en-US" dirty="0">
                <a:solidFill>
                  <a:srgbClr val="000000"/>
                </a:solidFill>
              </a:rPr>
              <a:t>For Industry:</a:t>
            </a:r>
          </a:p>
          <a:p>
            <a:pPr marL="731520" lvl="2" indent="-342900">
              <a:defRPr/>
            </a:pPr>
            <a:r>
              <a:rPr lang="en-US" dirty="0">
                <a:solidFill>
                  <a:srgbClr val="000000"/>
                </a:solidFill>
              </a:rPr>
              <a:t>Companies can join the SOSSEC consortium through their website: </a:t>
            </a:r>
            <a:r>
              <a:rPr lang="en-US" dirty="0">
                <a:solidFill>
                  <a:srgbClr val="000000"/>
                </a:solidFill>
                <a:hlinkClick r:id="rId3">
                  <a:extLst>
                    <a:ext uri="{A12FA001-AC4F-418D-AE19-62706E023703}">
                      <ahyp:hlinkClr xmlns:ahyp="http://schemas.microsoft.com/office/drawing/2018/hyperlinkcolor" val="tx"/>
                    </a:ext>
                  </a:extLst>
                </a:hlinkClick>
              </a:rPr>
              <a:t>https://sossecinc.com/</a:t>
            </a:r>
            <a:r>
              <a:rPr lang="en-US" dirty="0">
                <a:solidFill>
                  <a:srgbClr val="000000"/>
                </a:solidFill>
              </a:rPr>
              <a:t> </a:t>
            </a:r>
          </a:p>
          <a:p>
            <a:pPr marL="731520" lvl="2" indent="-342900">
              <a:defRPr/>
            </a:pPr>
            <a:r>
              <a:rPr lang="en-US" dirty="0">
                <a:solidFill>
                  <a:srgbClr val="000000"/>
                </a:solidFill>
              </a:rPr>
              <a:t>All solicitations are competitive, however successful prototypes can lead to sole source production follow-on FAR based contracts </a:t>
            </a:r>
          </a:p>
          <a:p>
            <a:pPr marL="731520" lvl="2" indent="-342900">
              <a:defRPr/>
            </a:pPr>
            <a:r>
              <a:rPr lang="en-US" dirty="0">
                <a:solidFill>
                  <a:srgbClr val="000000"/>
                </a:solidFill>
              </a:rPr>
              <a:t>There are 8 other OTAs in the SOSSEC consortium for additional project opportunities  </a:t>
            </a:r>
          </a:p>
        </p:txBody>
      </p:sp>
    </p:spTree>
    <p:extLst>
      <p:ext uri="{BB962C8B-B14F-4D97-AF65-F5344CB8AC3E}">
        <p14:creationId xmlns:p14="http://schemas.microsoft.com/office/powerpoint/2010/main" val="72636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buNone/>
            </a:pPr>
            <a:endParaRPr lang="en-US" dirty="0">
              <a:latin typeface="Arial" charset="0"/>
            </a:endParaRPr>
          </a:p>
          <a:p>
            <a:pPr marL="0" indent="0">
              <a:buNone/>
            </a:pPr>
            <a:endParaRPr lang="en-US" dirty="0">
              <a:latin typeface="Arial" charset="0"/>
            </a:endParaRPr>
          </a:p>
          <a:p>
            <a:pPr marL="0" indent="0">
              <a:buNone/>
            </a:pPr>
            <a:r>
              <a:rPr lang="en-US" sz="2400" dirty="0">
                <a:latin typeface="Arial" charset="0"/>
              </a:rPr>
              <a:t>SASPO Website:   </a:t>
            </a:r>
            <a:r>
              <a:rPr lang="en-US" sz="2400" dirty="0">
                <a:solidFill>
                  <a:srgbClr val="000099"/>
                </a:solidFill>
                <a:latin typeface="Arial" charset="0"/>
                <a:hlinkClick r:id="rId2"/>
              </a:rPr>
              <a:t>http://www.tinker.af.mil/Home/429SCMSSASPO.aspx</a:t>
            </a:r>
            <a:endParaRPr lang="en-US" sz="2400" dirty="0">
              <a:solidFill>
                <a:srgbClr val="000099"/>
              </a:solidFill>
              <a:latin typeface="Arial" charset="0"/>
            </a:endParaRPr>
          </a:p>
          <a:p>
            <a:pPr marL="0" indent="0">
              <a:buNone/>
            </a:pPr>
            <a:r>
              <a:rPr lang="en-US" sz="2400" dirty="0">
                <a:latin typeface="Arial" charset="0"/>
              </a:rPr>
              <a:t>  </a:t>
            </a:r>
          </a:p>
          <a:p>
            <a:pPr marL="0" indent="0">
              <a:buNone/>
            </a:pPr>
            <a:endParaRPr lang="en-US" sz="2400" dirty="0">
              <a:latin typeface="Arial" charset="0"/>
            </a:endParaRPr>
          </a:p>
          <a:p>
            <a:pPr marL="0" indent="0">
              <a:buNone/>
            </a:pPr>
            <a:r>
              <a:rPr lang="en-US" sz="2400" dirty="0"/>
              <a:t>SASPO Workflow:   </a:t>
            </a:r>
            <a:r>
              <a:rPr lang="en-US" sz="2400" u="sng" dirty="0">
                <a:hlinkClick r:id="rId3" tooltip="Email 429SCMS.SASPO.Workflow@us.af.mil"/>
              </a:rPr>
              <a:t>429SCMS.SASPO.Workflow@us.af.mil</a:t>
            </a:r>
            <a:endParaRPr lang="en-US" sz="2400" dirty="0"/>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6" name="Rectangle 5"/>
          <p:cNvSpPr/>
          <p:nvPr/>
        </p:nvSpPr>
        <p:spPr bwMode="auto">
          <a:xfrm>
            <a:off x="2306595" y="3296565"/>
            <a:ext cx="7960810" cy="57177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431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p:txBody>
          <a:bodyPr/>
          <a:lstStyle/>
          <a:p>
            <a:pPr marL="0" indent="0">
              <a:buNone/>
            </a:pPr>
            <a:endParaRPr lang="en-US" altLang="en-US" sz="9600"/>
          </a:p>
          <a:p>
            <a:pPr marL="0" indent="0">
              <a:buNone/>
            </a:pPr>
            <a:r>
              <a:rPr lang="en-US" altLang="en-US" sz="9600"/>
              <a:t>	 </a:t>
            </a:r>
            <a:endParaRPr lang="en-US" altLang="en-US" sz="9600">
              <a:solidFill>
                <a:srgbClr val="FF0000"/>
              </a:solidFill>
            </a:endParaRPr>
          </a:p>
        </p:txBody>
      </p:sp>
      <p:pic>
        <p:nvPicPr>
          <p:cNvPr id="43012" name="Content Placeholder 3" descr="A picture containing re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1557338"/>
            <a:ext cx="4165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6F242840-DC6E-949B-8EF2-0F51875E51B1}"/>
              </a:ext>
            </a:extLst>
          </p:cNvPr>
          <p:cNvSpPr txBox="1">
            <a:spLocks noChangeArrowheads="1"/>
          </p:cNvSpPr>
          <p:nvPr/>
        </p:nvSpPr>
        <p:spPr bwMode="auto">
          <a:xfrm>
            <a:off x="10491743" y="6491358"/>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96969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9pPr>
          </a:lstStyle>
          <a:p>
            <a:pPr>
              <a:defRPr/>
            </a:pPr>
            <a:endParaRPr lang="en-US" altLang="en-US">
              <a:solidFill>
                <a:schemeClr val="bg2"/>
              </a:solidFill>
            </a:endParaRPr>
          </a:p>
        </p:txBody>
      </p:sp>
      <p:sp>
        <p:nvSpPr>
          <p:cNvPr id="3" name="Slide Number Placeholder 2">
            <a:extLst>
              <a:ext uri="{FF2B5EF4-FFF2-40B4-BE49-F238E27FC236}">
                <a16:creationId xmlns:a16="http://schemas.microsoft.com/office/drawing/2014/main" id="{269EC693-6A77-07F0-5FD4-5F49557E06AA}"/>
              </a:ext>
            </a:extLst>
          </p:cNvPr>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16</a:t>
            </a:fld>
            <a:endParaRPr lang="en-US">
              <a:solidFill>
                <a:srgbClr val="808080"/>
              </a:solidFill>
            </a:endParaRPr>
          </a:p>
        </p:txBody>
      </p:sp>
      <p:sp>
        <p:nvSpPr>
          <p:cNvPr id="4" name="Title 3">
            <a:extLst>
              <a:ext uri="{FF2B5EF4-FFF2-40B4-BE49-F238E27FC236}">
                <a16:creationId xmlns:a16="http://schemas.microsoft.com/office/drawing/2014/main" id="{654A0F49-18F8-6576-D27E-5017D969D897}"/>
              </a:ext>
            </a:extLst>
          </p:cNvPr>
          <p:cNvSpPr>
            <a:spLocks noGrp="1"/>
          </p:cNvSpPr>
          <p:nvPr>
            <p:ph type="title"/>
          </p:nvPr>
        </p:nvSpPr>
        <p:spPr/>
        <p:txBody>
          <a:bodyPr/>
          <a:lstStyle/>
          <a:p>
            <a:r>
              <a:rPr lang="en-US" altLang="en-US">
                <a:effectLst>
                  <a:outerShdw blurRad="38100" dist="38100" dir="2700000" algn="tl">
                    <a:srgbClr val="000000">
                      <a:alpha val="43137"/>
                    </a:srgbClr>
                  </a:outerShdw>
                </a:effectLst>
                <a:cs typeface="Arial" panose="020B0604020202020204" pitchFamily="34" charset="0"/>
              </a:rPr>
              <a:t>Questions</a:t>
            </a:r>
            <a:endParaRPr lang="en-US"/>
          </a:p>
        </p:txBody>
      </p:sp>
    </p:spTree>
    <p:extLst>
      <p:ext uri="{BB962C8B-B14F-4D97-AF65-F5344CB8AC3E}">
        <p14:creationId xmlns:p14="http://schemas.microsoft.com/office/powerpoint/2010/main" val="302569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17</a:t>
            </a:fld>
            <a:endParaRPr lang="en-US" dirty="0">
              <a:solidFill>
                <a:srgbClr val="FFFFFF">
                  <a:lumMod val="50000"/>
                </a:srgbClr>
              </a:solidFill>
            </a:endParaRPr>
          </a:p>
        </p:txBody>
      </p:sp>
      <p:sp>
        <p:nvSpPr>
          <p:cNvPr id="7" name="object 5"/>
          <p:cNvSpPr/>
          <p:nvPr/>
        </p:nvSpPr>
        <p:spPr>
          <a:xfrm>
            <a:off x="4423592" y="1730633"/>
            <a:ext cx="3327548" cy="34099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455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10118218" cy="1143000"/>
          </a:xfrm>
        </p:spPr>
        <p:txBody>
          <a:bodyPr/>
          <a:lstStyle/>
          <a:p>
            <a:r>
              <a:rPr lang="en-US" dirty="0"/>
              <a:t>Classification</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sp>
        <p:nvSpPr>
          <p:cNvPr id="5" name="Text Box 4"/>
          <p:cNvSpPr txBox="1">
            <a:spLocks noChangeArrowheads="1"/>
          </p:cNvSpPr>
          <p:nvPr/>
        </p:nvSpPr>
        <p:spPr bwMode="auto">
          <a:xfrm>
            <a:off x="609600" y="2470424"/>
            <a:ext cx="10972800" cy="1231106"/>
          </a:xfrm>
          <a:prstGeom prst="rect">
            <a:avLst/>
          </a:prstGeom>
          <a:noFill/>
          <a:ln w="9525" algn="ctr">
            <a:noFill/>
            <a:miter lim="800000"/>
            <a:headEnd/>
            <a:tailEnd/>
          </a:ln>
        </p:spPr>
        <p:txBody>
          <a:bodyPr wrap="square">
            <a:spAutoFit/>
          </a:bodyPr>
          <a:lstStyle/>
          <a:p>
            <a:pPr algn="ctr"/>
            <a:endParaRPr lang="en-US" sz="1800" dirty="0">
              <a:cs typeface="Times New Roman" pitchFamily="18" charset="0"/>
            </a:endParaRPr>
          </a:p>
          <a:p>
            <a:pPr algn="ctr"/>
            <a:r>
              <a:rPr lang="en-US" sz="2800" b="1" dirty="0"/>
              <a:t>The classification of the brief is unclassified and the discussion can go up to unclassified</a:t>
            </a:r>
            <a:endParaRPr lang="en-US" sz="2800" b="1" i="1" dirty="0"/>
          </a:p>
        </p:txBody>
      </p:sp>
    </p:spTree>
    <p:extLst>
      <p:ext uri="{BB962C8B-B14F-4D97-AF65-F5344CB8AC3E}">
        <p14:creationId xmlns:p14="http://schemas.microsoft.com/office/powerpoint/2010/main" val="164586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10118218" cy="1143000"/>
          </a:xfrm>
        </p:spPr>
        <p:txBody>
          <a:bodyPr/>
          <a:lstStyle/>
          <a:p>
            <a:r>
              <a:rPr lang="en-US" dirty="0"/>
              <a:t>Purpose</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3</a:t>
            </a:fld>
            <a:endParaRPr lang="en-US" dirty="0">
              <a:solidFill>
                <a:srgbClr val="808080"/>
              </a:solidFill>
            </a:endParaRPr>
          </a:p>
        </p:txBody>
      </p:sp>
      <p:sp>
        <p:nvSpPr>
          <p:cNvPr id="5" name="Text Box 4"/>
          <p:cNvSpPr txBox="1">
            <a:spLocks noChangeArrowheads="1"/>
          </p:cNvSpPr>
          <p:nvPr/>
        </p:nvSpPr>
        <p:spPr bwMode="auto">
          <a:xfrm>
            <a:off x="609600" y="2438400"/>
            <a:ext cx="10972800" cy="954107"/>
          </a:xfrm>
          <a:prstGeom prst="rect">
            <a:avLst/>
          </a:prstGeom>
          <a:noFill/>
          <a:ln w="9525" algn="ctr">
            <a:noFill/>
            <a:miter lim="800000"/>
            <a:headEnd/>
            <a:tailEnd/>
          </a:ln>
        </p:spPr>
        <p:txBody>
          <a:bodyPr wrap="square">
            <a:spAutoFit/>
          </a:bodyPr>
          <a:lstStyle/>
          <a:p>
            <a:pPr algn="ctr">
              <a:buFontTx/>
              <a:buNone/>
            </a:pPr>
            <a:r>
              <a:rPr lang="en-US" sz="2800" b="1" i="1" dirty="0"/>
              <a:t>To provide 429 SCMS Strategic Alternate Sourcing Program Office (SASPO</a:t>
            </a:r>
            <a:r>
              <a:rPr lang="en-US" sz="2800" b="1" i="1" strike="sngStrike" dirty="0"/>
              <a:t>)</a:t>
            </a:r>
            <a:r>
              <a:rPr lang="en-US" sz="2800" b="1" i="1" dirty="0"/>
              <a:t> Programs and Responsibilities</a:t>
            </a:r>
          </a:p>
        </p:txBody>
      </p:sp>
    </p:spTree>
    <p:extLst>
      <p:ext uri="{BB962C8B-B14F-4D97-AF65-F5344CB8AC3E}">
        <p14:creationId xmlns:p14="http://schemas.microsoft.com/office/powerpoint/2010/main" val="11252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10118218" cy="1143000"/>
          </a:xfrm>
        </p:spPr>
        <p:txBody>
          <a:bodyPr/>
          <a:lstStyle/>
          <a:p>
            <a:r>
              <a:rPr lang="en-US" dirty="0"/>
              <a:t>Agenda</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
        <p:nvSpPr>
          <p:cNvPr id="6" name="Rectangle 3"/>
          <p:cNvSpPr txBox="1">
            <a:spLocks noChangeArrowheads="1"/>
          </p:cNvSpPr>
          <p:nvPr/>
        </p:nvSpPr>
        <p:spPr bwMode="auto">
          <a:xfrm>
            <a:off x="508000" y="1343026"/>
            <a:ext cx="11134218" cy="4594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eaLnBrk="1" hangingPunct="1"/>
            <a:r>
              <a:rPr lang="en-US" kern="0" dirty="0"/>
              <a:t>Purpose</a:t>
            </a:r>
          </a:p>
          <a:p>
            <a:pPr eaLnBrk="1" hangingPunct="1"/>
            <a:r>
              <a:rPr lang="en-US" kern="0" dirty="0"/>
              <a:t>Strategic Sourcing Programs</a:t>
            </a:r>
          </a:p>
          <a:p>
            <a:pPr lvl="1" eaLnBrk="1" hangingPunct="1">
              <a:buFont typeface="Wingdings" panose="05000000000000000000" pitchFamily="2" charset="2"/>
              <a:buChar char="§"/>
            </a:pPr>
            <a:r>
              <a:rPr lang="en-US" kern="0" dirty="0"/>
              <a:t>Diminishing Manufacture Shortages and Material Shortages (DMSMS)</a:t>
            </a:r>
          </a:p>
          <a:p>
            <a:pPr lvl="1" eaLnBrk="1" hangingPunct="1">
              <a:buFont typeface="Wingdings" panose="05000000000000000000" pitchFamily="2" charset="2"/>
              <a:buChar char="§"/>
            </a:pPr>
            <a:r>
              <a:rPr lang="en-US" kern="0" dirty="0"/>
              <a:t>SASPO Products</a:t>
            </a:r>
          </a:p>
          <a:p>
            <a:pPr lvl="1" eaLnBrk="1" hangingPunct="1">
              <a:buFont typeface="Wingdings" panose="05000000000000000000" pitchFamily="2" charset="2"/>
              <a:buChar char="§"/>
            </a:pPr>
            <a:r>
              <a:rPr lang="en-US" kern="0" dirty="0"/>
              <a:t>Source Approval Requests (SAR)</a:t>
            </a:r>
          </a:p>
          <a:p>
            <a:pPr lvl="1" eaLnBrk="1" hangingPunct="1">
              <a:buFont typeface="Wingdings" panose="05000000000000000000" pitchFamily="2" charset="2"/>
              <a:buChar char="§"/>
            </a:pPr>
            <a:r>
              <a:rPr lang="en-US" kern="0" dirty="0"/>
              <a:t>Reverse Engineering/Repair Development (RE/RD)</a:t>
            </a:r>
          </a:p>
          <a:p>
            <a:pPr lvl="1" eaLnBrk="1" hangingPunct="1">
              <a:buFont typeface="Wingdings" panose="05000000000000000000" pitchFamily="2" charset="2"/>
              <a:buChar char="§"/>
            </a:pPr>
            <a:r>
              <a:rPr lang="en-US" kern="0" dirty="0"/>
              <a:t>Sustaining Engineering (SE)</a:t>
            </a:r>
          </a:p>
          <a:p>
            <a:pPr lvl="1" eaLnBrk="1" hangingPunct="1">
              <a:buFont typeface="Wingdings" panose="05000000000000000000" pitchFamily="2" charset="2"/>
              <a:buChar char="§"/>
            </a:pPr>
            <a:r>
              <a:rPr lang="en-US" kern="0" dirty="0"/>
              <a:t>Other Transaction Authority (OTA)</a:t>
            </a:r>
          </a:p>
          <a:p>
            <a:pPr eaLnBrk="1" hangingPunct="1"/>
            <a:r>
              <a:rPr lang="en-US" kern="0" dirty="0"/>
              <a:t>Points of Contact</a:t>
            </a:r>
          </a:p>
        </p:txBody>
      </p:sp>
    </p:spTree>
    <p:extLst>
      <p:ext uri="{BB962C8B-B14F-4D97-AF65-F5344CB8AC3E}">
        <p14:creationId xmlns:p14="http://schemas.microsoft.com/office/powerpoint/2010/main" val="257154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318091-3ECE-408E-107B-3E3DD82271AC}"/>
              </a:ext>
            </a:extLst>
          </p:cNvPr>
          <p:cNvPicPr>
            <a:picLocks noChangeAspect="1"/>
          </p:cNvPicPr>
          <p:nvPr/>
        </p:nvPicPr>
        <p:blipFill>
          <a:blip r:embed="rId3"/>
          <a:stretch>
            <a:fillRect/>
          </a:stretch>
        </p:blipFill>
        <p:spPr>
          <a:xfrm>
            <a:off x="5729216" y="2870545"/>
            <a:ext cx="5708713" cy="2220484"/>
          </a:xfrm>
          <a:prstGeom prst="rect">
            <a:avLst/>
          </a:prstGeom>
        </p:spPr>
      </p:pic>
      <p:pic>
        <p:nvPicPr>
          <p:cNvPr id="11" name="Picture 10">
            <a:extLst>
              <a:ext uri="{FF2B5EF4-FFF2-40B4-BE49-F238E27FC236}">
                <a16:creationId xmlns:a16="http://schemas.microsoft.com/office/drawing/2014/main" id="{2EA14ECF-6D44-43CC-BCF6-CC81E01C51F5}"/>
              </a:ext>
            </a:extLst>
          </p:cNvPr>
          <p:cNvPicPr>
            <a:picLocks noChangeAspect="1"/>
          </p:cNvPicPr>
          <p:nvPr/>
        </p:nvPicPr>
        <p:blipFill>
          <a:blip r:embed="rId4"/>
          <a:stretch>
            <a:fillRect/>
          </a:stretch>
        </p:blipFill>
        <p:spPr>
          <a:xfrm>
            <a:off x="5729216" y="1244892"/>
            <a:ext cx="5708713" cy="1680466"/>
          </a:xfrm>
          <a:prstGeom prst="rect">
            <a:avLst/>
          </a:prstGeom>
        </p:spPr>
      </p:pic>
      <p:pic>
        <p:nvPicPr>
          <p:cNvPr id="3" name="Picture 2">
            <a:extLst>
              <a:ext uri="{FF2B5EF4-FFF2-40B4-BE49-F238E27FC236}">
                <a16:creationId xmlns:a16="http://schemas.microsoft.com/office/drawing/2014/main" id="{5421B27D-5022-5747-41C1-ECEE64091E52}"/>
              </a:ext>
            </a:extLst>
          </p:cNvPr>
          <p:cNvPicPr>
            <a:picLocks noChangeAspect="1"/>
          </p:cNvPicPr>
          <p:nvPr/>
        </p:nvPicPr>
        <p:blipFill>
          <a:blip r:embed="rId5"/>
          <a:stretch>
            <a:fillRect/>
          </a:stretch>
        </p:blipFill>
        <p:spPr>
          <a:xfrm>
            <a:off x="837460" y="1553593"/>
            <a:ext cx="4326011" cy="4108586"/>
          </a:xfrm>
          <a:prstGeom prst="rect">
            <a:avLst/>
          </a:prstGeom>
        </p:spPr>
      </p:pic>
      <p:sp>
        <p:nvSpPr>
          <p:cNvPr id="9" name="TextBox 8">
            <a:extLst>
              <a:ext uri="{FF2B5EF4-FFF2-40B4-BE49-F238E27FC236}">
                <a16:creationId xmlns:a16="http://schemas.microsoft.com/office/drawing/2014/main" id="{8A80538C-FA23-FE84-8C45-AC576F801BE3}"/>
              </a:ext>
            </a:extLst>
          </p:cNvPr>
          <p:cNvSpPr txBox="1"/>
          <p:nvPr/>
        </p:nvSpPr>
        <p:spPr>
          <a:xfrm>
            <a:off x="6002239" y="1342008"/>
            <a:ext cx="5352301" cy="1508105"/>
          </a:xfrm>
          <a:prstGeom prst="rect">
            <a:avLst/>
          </a:prstGeom>
          <a:noFill/>
        </p:spPr>
        <p:txBody>
          <a:bodyPr wrap="square">
            <a:spAutoFit/>
          </a:bodyPr>
          <a:lstStyle/>
          <a:p>
            <a:pPr marL="0" marR="0" lvl="0" indent="0" algn="ctr" defTabSz="86512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Times New Roman" pitchFamily="18" charset="0"/>
              </a:rPr>
              <a:t>Diminishing Manufacturing Sources &amp; Material Shortages (DMSMS)</a:t>
            </a:r>
          </a:p>
          <a:p>
            <a:pPr marL="0" marR="0" lvl="0" indent="0" algn="ctr" defTabSz="865124"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a:ea typeface="+mn-ea"/>
              <a:cs typeface="Times New Roman" pitchFamily="18" charset="0"/>
            </a:endParaRPr>
          </a:p>
          <a:p>
            <a:pPr marL="285730" marR="0" lvl="0" indent="-285730" algn="l" defTabSz="865124"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Times New Roman" pitchFamily="18" charset="0"/>
              </a:rPr>
              <a:t>Policy and Training (AFMCI20-105)</a:t>
            </a:r>
          </a:p>
          <a:p>
            <a:pPr marL="285730" marR="0" lvl="0" indent="-285730" algn="l" defTabSz="865124"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Times New Roman" pitchFamily="18" charset="0"/>
              </a:rPr>
              <a:t>Predictive Tool (AVCOM)</a:t>
            </a:r>
          </a:p>
          <a:p>
            <a:pPr marL="285730" marR="0" lvl="0" indent="-285730" algn="l" defTabSz="865124"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Times New Roman" pitchFamily="18" charset="0"/>
              </a:rPr>
              <a:t>Analysis &amp; Resolution</a:t>
            </a:r>
          </a:p>
        </p:txBody>
      </p:sp>
      <p:sp>
        <p:nvSpPr>
          <p:cNvPr id="10" name="TextBox 9">
            <a:extLst>
              <a:ext uri="{FF2B5EF4-FFF2-40B4-BE49-F238E27FC236}">
                <a16:creationId xmlns:a16="http://schemas.microsoft.com/office/drawing/2014/main" id="{6CF0388E-289B-2660-971E-E0D7C914CBBD}"/>
              </a:ext>
            </a:extLst>
          </p:cNvPr>
          <p:cNvSpPr txBox="1"/>
          <p:nvPr/>
        </p:nvSpPr>
        <p:spPr>
          <a:xfrm>
            <a:off x="5880828" y="2937007"/>
            <a:ext cx="5595122" cy="1969770"/>
          </a:xfrm>
          <a:prstGeom prst="rect">
            <a:avLst/>
          </a:prstGeom>
          <a:noFill/>
        </p:spPr>
        <p:txBody>
          <a:bodyPr wrap="square">
            <a:spAutoFit/>
          </a:bodyPr>
          <a:lstStyle/>
          <a:p>
            <a:pPr marL="0" marR="0" lvl="0" indent="0" algn="ctr" defTabSz="86512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mn-ea"/>
                <a:cs typeface="+mn-cs"/>
              </a:rPr>
              <a:t>Strategic Sourcing</a:t>
            </a:r>
          </a:p>
          <a:p>
            <a:pPr marL="0" marR="0" lvl="0" indent="0" algn="ctr" defTabSz="865124"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charset="0"/>
              <a:ea typeface="+mn-ea"/>
              <a:cs typeface="+mn-cs"/>
            </a:endParaRPr>
          </a:p>
          <a:p>
            <a:pPr marL="365760" indent="-365760" fontAlgn="auto">
              <a:spcBef>
                <a:spcPts val="0"/>
              </a:spcBef>
              <a:spcAft>
                <a:spcPts val="0"/>
              </a:spcAft>
              <a:buFont typeface="Wingdings" panose="05000000000000000000" pitchFamily="2" charset="2"/>
              <a:buChar char="Ø"/>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Alternate Sourcing Strategies</a:t>
            </a:r>
          </a:p>
          <a:p>
            <a:pPr marL="365760" marR="0" lvl="0" indent="-36576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Source Approval Requests (SARs)</a:t>
            </a:r>
          </a:p>
          <a:p>
            <a:pPr marL="365760" marR="0" lvl="0" indent="-36576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Reverse Engineering/Repair Development (RE/RD)</a:t>
            </a:r>
          </a:p>
          <a:p>
            <a:pPr marL="365760" marR="0" lvl="0" indent="-36576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Marketing Strategies</a:t>
            </a:r>
          </a:p>
          <a:p>
            <a:pPr marL="365760" marR="0" lvl="0" indent="-36576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Other Transaction Authority (OTA) </a:t>
            </a:r>
          </a:p>
          <a:p>
            <a:pPr marL="365760" marR="0" lvl="0" indent="-36576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End of Life (EOL)</a:t>
            </a:r>
          </a:p>
        </p:txBody>
      </p:sp>
      <p:pic>
        <p:nvPicPr>
          <p:cNvPr id="13" name="Picture 12">
            <a:extLst>
              <a:ext uri="{FF2B5EF4-FFF2-40B4-BE49-F238E27FC236}">
                <a16:creationId xmlns:a16="http://schemas.microsoft.com/office/drawing/2014/main" id="{F6E4B3D7-ED8A-C4E8-02F9-E8D6CFE705D5}"/>
              </a:ext>
            </a:extLst>
          </p:cNvPr>
          <p:cNvPicPr>
            <a:picLocks noChangeAspect="1"/>
          </p:cNvPicPr>
          <p:nvPr/>
        </p:nvPicPr>
        <p:blipFill>
          <a:blip r:embed="rId6"/>
          <a:stretch>
            <a:fillRect/>
          </a:stretch>
        </p:blipFill>
        <p:spPr>
          <a:xfrm>
            <a:off x="9389495" y="5996539"/>
            <a:ext cx="2048434" cy="414564"/>
          </a:xfrm>
          <a:prstGeom prst="rect">
            <a:avLst/>
          </a:prstGeom>
        </p:spPr>
      </p:pic>
      <p:pic>
        <p:nvPicPr>
          <p:cNvPr id="14" name="Picture 13">
            <a:extLst>
              <a:ext uri="{FF2B5EF4-FFF2-40B4-BE49-F238E27FC236}">
                <a16:creationId xmlns:a16="http://schemas.microsoft.com/office/drawing/2014/main" id="{D7921F83-5285-5557-9BEC-A4CC0B8021D3}"/>
              </a:ext>
            </a:extLst>
          </p:cNvPr>
          <p:cNvPicPr>
            <a:picLocks noChangeAspect="1"/>
          </p:cNvPicPr>
          <p:nvPr/>
        </p:nvPicPr>
        <p:blipFill>
          <a:blip r:embed="rId7"/>
          <a:stretch>
            <a:fillRect/>
          </a:stretch>
        </p:blipFill>
        <p:spPr>
          <a:xfrm>
            <a:off x="6766356" y="5996539"/>
            <a:ext cx="2219136" cy="414564"/>
          </a:xfrm>
          <a:prstGeom prst="rect">
            <a:avLst/>
          </a:prstGeom>
        </p:spPr>
      </p:pic>
      <p:pic>
        <p:nvPicPr>
          <p:cNvPr id="15" name="Picture 14">
            <a:extLst>
              <a:ext uri="{FF2B5EF4-FFF2-40B4-BE49-F238E27FC236}">
                <a16:creationId xmlns:a16="http://schemas.microsoft.com/office/drawing/2014/main" id="{753476F5-B17D-53F7-BD66-810A21E2FC1B}"/>
              </a:ext>
            </a:extLst>
          </p:cNvPr>
          <p:cNvPicPr>
            <a:picLocks noChangeAspect="1"/>
          </p:cNvPicPr>
          <p:nvPr/>
        </p:nvPicPr>
        <p:blipFill>
          <a:blip r:embed="rId8"/>
          <a:stretch>
            <a:fillRect/>
          </a:stretch>
        </p:blipFill>
        <p:spPr>
          <a:xfrm>
            <a:off x="3507838" y="5996539"/>
            <a:ext cx="2334970" cy="414564"/>
          </a:xfrm>
          <a:prstGeom prst="rect">
            <a:avLst/>
          </a:prstGeom>
        </p:spPr>
      </p:pic>
      <p:pic>
        <p:nvPicPr>
          <p:cNvPr id="16" name="Picture 15">
            <a:extLst>
              <a:ext uri="{FF2B5EF4-FFF2-40B4-BE49-F238E27FC236}">
                <a16:creationId xmlns:a16="http://schemas.microsoft.com/office/drawing/2014/main" id="{A4EB02CF-5AEC-32F9-843B-C3A5490F8B70}"/>
              </a:ext>
            </a:extLst>
          </p:cNvPr>
          <p:cNvPicPr>
            <a:picLocks noChangeAspect="1"/>
          </p:cNvPicPr>
          <p:nvPr/>
        </p:nvPicPr>
        <p:blipFill>
          <a:blip r:embed="rId9"/>
          <a:stretch>
            <a:fillRect/>
          </a:stretch>
        </p:blipFill>
        <p:spPr>
          <a:xfrm>
            <a:off x="516716" y="5962476"/>
            <a:ext cx="2347163" cy="414564"/>
          </a:xfrm>
          <a:prstGeom prst="rect">
            <a:avLst/>
          </a:prstGeom>
        </p:spPr>
      </p:pic>
      <p:pic>
        <p:nvPicPr>
          <p:cNvPr id="17" name="Picture 16">
            <a:extLst>
              <a:ext uri="{FF2B5EF4-FFF2-40B4-BE49-F238E27FC236}">
                <a16:creationId xmlns:a16="http://schemas.microsoft.com/office/drawing/2014/main" id="{88EA41B9-539F-192E-70C5-400B50C6A99C}"/>
              </a:ext>
            </a:extLst>
          </p:cNvPr>
          <p:cNvPicPr>
            <a:picLocks noChangeAspect="1"/>
          </p:cNvPicPr>
          <p:nvPr/>
        </p:nvPicPr>
        <p:blipFill>
          <a:blip r:embed="rId10"/>
          <a:stretch>
            <a:fillRect/>
          </a:stretch>
        </p:blipFill>
        <p:spPr>
          <a:xfrm>
            <a:off x="3218818" y="6047660"/>
            <a:ext cx="164606" cy="176799"/>
          </a:xfrm>
          <a:prstGeom prst="rect">
            <a:avLst/>
          </a:prstGeom>
        </p:spPr>
      </p:pic>
      <p:pic>
        <p:nvPicPr>
          <p:cNvPr id="18" name="Picture 17">
            <a:extLst>
              <a:ext uri="{FF2B5EF4-FFF2-40B4-BE49-F238E27FC236}">
                <a16:creationId xmlns:a16="http://schemas.microsoft.com/office/drawing/2014/main" id="{56020E27-4E63-BA61-2E70-B286E4A3CA43}"/>
              </a:ext>
            </a:extLst>
          </p:cNvPr>
          <p:cNvPicPr>
            <a:picLocks noChangeAspect="1"/>
          </p:cNvPicPr>
          <p:nvPr/>
        </p:nvPicPr>
        <p:blipFill>
          <a:blip r:embed="rId10"/>
          <a:stretch>
            <a:fillRect/>
          </a:stretch>
        </p:blipFill>
        <p:spPr>
          <a:xfrm>
            <a:off x="6246811" y="6058757"/>
            <a:ext cx="164606" cy="176799"/>
          </a:xfrm>
          <a:prstGeom prst="rect">
            <a:avLst/>
          </a:prstGeom>
        </p:spPr>
      </p:pic>
      <p:pic>
        <p:nvPicPr>
          <p:cNvPr id="19" name="Picture 18">
            <a:extLst>
              <a:ext uri="{FF2B5EF4-FFF2-40B4-BE49-F238E27FC236}">
                <a16:creationId xmlns:a16="http://schemas.microsoft.com/office/drawing/2014/main" id="{559C2580-4E9D-A52D-A9F3-3874A0C5C079}"/>
              </a:ext>
            </a:extLst>
          </p:cNvPr>
          <p:cNvPicPr>
            <a:picLocks noChangeAspect="1"/>
          </p:cNvPicPr>
          <p:nvPr/>
        </p:nvPicPr>
        <p:blipFill>
          <a:blip r:embed="rId10"/>
          <a:stretch>
            <a:fillRect/>
          </a:stretch>
        </p:blipFill>
        <p:spPr>
          <a:xfrm>
            <a:off x="9301961" y="6081358"/>
            <a:ext cx="164606" cy="176799"/>
          </a:xfrm>
          <a:prstGeom prst="rect">
            <a:avLst/>
          </a:prstGeom>
        </p:spPr>
      </p:pic>
      <p:sp>
        <p:nvSpPr>
          <p:cNvPr id="5" name="Slide Number Placeholder 4">
            <a:extLst>
              <a:ext uri="{FF2B5EF4-FFF2-40B4-BE49-F238E27FC236}">
                <a16:creationId xmlns:a16="http://schemas.microsoft.com/office/drawing/2014/main" id="{C7636CBB-5681-DAFA-218B-38F062CE3E8F}"/>
              </a:ext>
            </a:extLst>
          </p:cNvPr>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5</a:t>
            </a:fld>
            <a:endParaRPr lang="en-US">
              <a:solidFill>
                <a:srgbClr val="808080"/>
              </a:solidFill>
            </a:endParaRPr>
          </a:p>
        </p:txBody>
      </p:sp>
      <p:sp>
        <p:nvSpPr>
          <p:cNvPr id="8" name="Title 7">
            <a:extLst>
              <a:ext uri="{FF2B5EF4-FFF2-40B4-BE49-F238E27FC236}">
                <a16:creationId xmlns:a16="http://schemas.microsoft.com/office/drawing/2014/main" id="{72949658-8408-4139-13AA-894549DA52A3}"/>
              </a:ext>
            </a:extLst>
          </p:cNvPr>
          <p:cNvSpPr>
            <a:spLocks noGrp="1"/>
          </p:cNvSpPr>
          <p:nvPr>
            <p:ph type="title"/>
          </p:nvPr>
        </p:nvSpPr>
        <p:spPr/>
        <p:txBody>
          <a:bodyPr/>
          <a:lstStyle/>
          <a:p>
            <a:r>
              <a:rPr lang="en-US" altLang="en-US" sz="3600" dirty="0">
                <a:cs typeface="Arial" panose="020B0604020202020204" pitchFamily="34" charset="0"/>
              </a:rPr>
              <a:t>Strategic Alternate Sourcing Program Office (SASPO)</a:t>
            </a:r>
            <a:endParaRPr lang="en-US" dirty="0"/>
          </a:p>
        </p:txBody>
      </p:sp>
      <p:pic>
        <p:nvPicPr>
          <p:cNvPr id="2" name="Picture 1">
            <a:extLst>
              <a:ext uri="{FF2B5EF4-FFF2-40B4-BE49-F238E27FC236}">
                <a16:creationId xmlns:a16="http://schemas.microsoft.com/office/drawing/2014/main" id="{B0C7547A-3B78-60E5-F62E-4C927C3F03FE}"/>
              </a:ext>
            </a:extLst>
          </p:cNvPr>
          <p:cNvPicPr>
            <a:picLocks noChangeAspect="1"/>
          </p:cNvPicPr>
          <p:nvPr/>
        </p:nvPicPr>
        <p:blipFill>
          <a:blip r:embed="rId3"/>
          <a:stretch>
            <a:fillRect/>
          </a:stretch>
        </p:blipFill>
        <p:spPr>
          <a:xfrm>
            <a:off x="5729216" y="5091029"/>
            <a:ext cx="5708713" cy="956631"/>
          </a:xfrm>
          <a:prstGeom prst="rect">
            <a:avLst/>
          </a:prstGeom>
        </p:spPr>
      </p:pic>
      <p:sp>
        <p:nvSpPr>
          <p:cNvPr id="6" name="TextBox 5">
            <a:extLst>
              <a:ext uri="{FF2B5EF4-FFF2-40B4-BE49-F238E27FC236}">
                <a16:creationId xmlns:a16="http://schemas.microsoft.com/office/drawing/2014/main" id="{787DF96F-4E31-A07A-2D54-7F1685BE7C81}"/>
              </a:ext>
            </a:extLst>
          </p:cNvPr>
          <p:cNvSpPr txBox="1"/>
          <p:nvPr/>
        </p:nvSpPr>
        <p:spPr>
          <a:xfrm>
            <a:off x="5888204" y="5403414"/>
            <a:ext cx="5466336" cy="584775"/>
          </a:xfrm>
          <a:prstGeom prst="rect">
            <a:avLst/>
          </a:prstGeom>
          <a:noFill/>
        </p:spPr>
        <p:txBody>
          <a:bodyPr wrap="square">
            <a:spAutoFit/>
          </a:bodyPr>
          <a:lstStyle/>
          <a:p>
            <a:pPr marL="365760" indent="-365760" fontAlgn="auto">
              <a:spcBef>
                <a:spcPts val="0"/>
              </a:spcBef>
              <a:spcAft>
                <a:spcPts val="0"/>
              </a:spcAft>
              <a:buFont typeface="Wingdings" panose="05000000000000000000" pitchFamily="2" charset="2"/>
              <a:buChar char="Ø"/>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Manages web-based tool MPST </a:t>
            </a:r>
          </a:p>
          <a:p>
            <a:pPr marL="365760" indent="-365760" fontAlgn="auto">
              <a:spcBef>
                <a:spcPts val="0"/>
              </a:spcBef>
              <a:spcAft>
                <a:spcPts val="0"/>
              </a:spcAft>
              <a:buFont typeface="Wingdings" panose="05000000000000000000" pitchFamily="2" charset="2"/>
              <a:buChar char="Ø"/>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Provides policy</a:t>
            </a:r>
          </a:p>
        </p:txBody>
      </p:sp>
      <p:sp>
        <p:nvSpPr>
          <p:cNvPr id="20" name="TextBox 19">
            <a:extLst>
              <a:ext uri="{FF2B5EF4-FFF2-40B4-BE49-F238E27FC236}">
                <a16:creationId xmlns:a16="http://schemas.microsoft.com/office/drawing/2014/main" id="{E91711E9-853A-CC39-F20E-032108218CD9}"/>
              </a:ext>
            </a:extLst>
          </p:cNvPr>
          <p:cNvSpPr txBox="1"/>
          <p:nvPr/>
        </p:nvSpPr>
        <p:spPr>
          <a:xfrm>
            <a:off x="5536334" y="5114959"/>
            <a:ext cx="6094476" cy="492443"/>
          </a:xfrm>
          <a:prstGeom prst="rect">
            <a:avLst/>
          </a:prstGeom>
          <a:noFill/>
        </p:spPr>
        <p:txBody>
          <a:bodyPr wrap="square">
            <a:spAutoFit/>
          </a:bodyPr>
          <a:lstStyle/>
          <a:p>
            <a:pPr marL="0" marR="0" lvl="0" indent="0" algn="ctr" defTabSz="86512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mn-ea"/>
                <a:cs typeface="+mn-cs"/>
              </a:rPr>
              <a:t>Sustaining Engineering</a:t>
            </a:r>
          </a:p>
          <a:p>
            <a:pPr marL="0" marR="0" lvl="0" indent="0" algn="ctr" defTabSz="865124"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89151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Box 1"/>
          <p:cNvSpPr txBox="1">
            <a:spLocks noChangeArrowheads="1"/>
          </p:cNvSpPr>
          <p:nvPr/>
        </p:nvSpPr>
        <p:spPr bwMode="auto">
          <a:xfrm>
            <a:off x="-1358995" y="4799296"/>
            <a:ext cx="2961894" cy="36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Arial" panose="020B0604020202020204" pitchFamily="34" charset="0"/>
                <a:cs typeface="Arial" panose="020B0604020202020204" pitchFamily="34" charset="0"/>
              </a:defRPr>
            </a:lvl1pPr>
            <a:lvl2pPr marL="742950" indent="-285750">
              <a:defRPr sz="6000">
                <a:solidFill>
                  <a:schemeClr val="tx1"/>
                </a:solidFill>
                <a:latin typeface="Arial" panose="020B0604020202020204" pitchFamily="34" charset="0"/>
                <a:cs typeface="Arial" panose="020B0604020202020204" pitchFamily="34" charset="0"/>
              </a:defRPr>
            </a:lvl2pPr>
            <a:lvl3pPr marL="1143000" indent="-228600">
              <a:defRPr sz="6000">
                <a:solidFill>
                  <a:schemeClr val="tx1"/>
                </a:solidFill>
                <a:latin typeface="Arial" panose="020B0604020202020204" pitchFamily="34" charset="0"/>
                <a:cs typeface="Arial" panose="020B0604020202020204" pitchFamily="34" charset="0"/>
              </a:defRPr>
            </a:lvl3pPr>
            <a:lvl4pPr marL="1600200" indent="-228600">
              <a:defRPr sz="6000">
                <a:solidFill>
                  <a:schemeClr val="tx1"/>
                </a:solidFill>
                <a:latin typeface="Arial" panose="020B0604020202020204" pitchFamily="34" charset="0"/>
                <a:cs typeface="Arial" panose="020B0604020202020204" pitchFamily="34" charset="0"/>
              </a:defRPr>
            </a:lvl4pPr>
            <a:lvl5pPr marL="2057400" indent="-228600">
              <a:defRPr sz="6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31" name="TextBox 30"/>
          <p:cNvSpPr txBox="1"/>
          <p:nvPr/>
        </p:nvSpPr>
        <p:spPr>
          <a:xfrm>
            <a:off x="3435351" y="6461126"/>
            <a:ext cx="5300663" cy="307777"/>
          </a:xfrm>
          <a:prstGeom prst="rect">
            <a:avLst/>
          </a:prstGeom>
          <a:noFill/>
        </p:spPr>
        <p:txBody>
          <a:bodyPr>
            <a:spAutoFit/>
          </a:bodyPr>
          <a:lstStyle/>
          <a:p>
            <a:pPr algn="ctr">
              <a:defRPr/>
            </a:pPr>
            <a:r>
              <a:rPr lang="en-US" b="1" i="1">
                <a:solidFill>
                  <a:srgbClr val="002060"/>
                </a:solidFill>
                <a:effectLst>
                  <a:outerShdw blurRad="38100" dist="38100" dir="2700000" algn="tl">
                    <a:srgbClr val="000000">
                      <a:alpha val="43137"/>
                    </a:srgbClr>
                  </a:outerShdw>
                </a:effectLst>
                <a:latin typeface="Adobe Myungjo Std M" panose="02020600000000000000" pitchFamily="18" charset="-128"/>
                <a:ea typeface="Adobe Myungjo Std M" panose="02020600000000000000" pitchFamily="18" charset="-128"/>
              </a:rPr>
              <a:t> </a:t>
            </a:r>
          </a:p>
        </p:txBody>
      </p:sp>
      <p:cxnSp>
        <p:nvCxnSpPr>
          <p:cNvPr id="19460" name="Elbow Connector 24"/>
          <p:cNvCxnSpPr>
            <a:cxnSpLocks noChangeShapeType="1"/>
          </p:cNvCxnSpPr>
          <p:nvPr/>
        </p:nvCxnSpPr>
        <p:spPr bwMode="auto">
          <a:xfrm rot="16200000" flipH="1">
            <a:off x="4353719" y="1529557"/>
            <a:ext cx="652463" cy="762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triangle" w="med" len="med"/>
              </a14:hiddenLine>
            </a:ext>
          </a:extLst>
        </p:spPr>
      </p:cxnSp>
      <p:cxnSp>
        <p:nvCxnSpPr>
          <p:cNvPr id="19461" name="Elbow Connector 25"/>
          <p:cNvCxnSpPr>
            <a:cxnSpLocks noChangeShapeType="1"/>
          </p:cNvCxnSpPr>
          <p:nvPr/>
        </p:nvCxnSpPr>
        <p:spPr bwMode="auto">
          <a:xfrm rot="16200000" flipH="1">
            <a:off x="4353719" y="1529557"/>
            <a:ext cx="652463" cy="762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triangle" w="med" len="med"/>
              </a14:hiddenLine>
            </a:ext>
          </a:extLst>
        </p:spPr>
      </p:cxnSp>
      <p:cxnSp>
        <p:nvCxnSpPr>
          <p:cNvPr id="19462" name="Straight Arrow Connector 26"/>
          <p:cNvCxnSpPr>
            <a:cxnSpLocks noChangeShapeType="1"/>
          </p:cNvCxnSpPr>
          <p:nvPr/>
        </p:nvCxnSpPr>
        <p:spPr bwMode="auto">
          <a:xfrm>
            <a:off x="4641850" y="1241425"/>
            <a:ext cx="107950" cy="598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type="triangle" w="med" len="med"/>
                <a:tailEnd type="triangle" w="med" len="med"/>
              </a14:hiddenLine>
            </a:ext>
          </a:extLst>
        </p:spPr>
      </p:cxnSp>
      <p:grpSp>
        <p:nvGrpSpPr>
          <p:cNvPr id="19469" name="Group 27"/>
          <p:cNvGrpSpPr>
            <a:grpSpLocks/>
          </p:cNvGrpSpPr>
          <p:nvPr/>
        </p:nvGrpSpPr>
        <p:grpSpPr bwMode="auto">
          <a:xfrm>
            <a:off x="859752" y="1405235"/>
            <a:ext cx="10451860" cy="4345765"/>
            <a:chOff x="681037" y="1561548"/>
            <a:chExt cx="8423496" cy="4576524"/>
          </a:xfrm>
        </p:grpSpPr>
        <p:sp>
          <p:nvSpPr>
            <p:cNvPr id="19471" name="AutoShape 19"/>
            <p:cNvSpPr>
              <a:spLocks noChangeArrowheads="1"/>
            </p:cNvSpPr>
            <p:nvPr/>
          </p:nvSpPr>
          <p:spPr bwMode="auto">
            <a:xfrm>
              <a:off x="3472088" y="1561548"/>
              <a:ext cx="2659079" cy="623683"/>
            </a:xfrm>
            <a:prstGeom prst="flowChartAlternateProcess">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Jerry Zamora</a:t>
              </a:r>
            </a:p>
            <a:p>
              <a:pPr algn="ctr">
                <a:spcBef>
                  <a:spcPct val="0"/>
                </a:spcBef>
                <a:buClrTx/>
                <a:buFontTx/>
                <a:buNone/>
              </a:pPr>
              <a:r>
                <a:rPr lang="en-US" altLang="en-US" sz="1000" b="1" dirty="0">
                  <a:solidFill>
                    <a:srgbClr val="000000"/>
                  </a:solidFill>
                </a:rPr>
                <a:t>SASPO Supervisor</a:t>
              </a:r>
            </a:p>
            <a:p>
              <a:pPr algn="ctr">
                <a:spcBef>
                  <a:spcPct val="0"/>
                </a:spcBef>
                <a:buClrTx/>
                <a:buFontTx/>
                <a:buNone/>
              </a:pPr>
              <a:r>
                <a:rPr lang="en-US" altLang="en-US" sz="1000" b="1" dirty="0">
                  <a:solidFill>
                    <a:srgbClr val="000000"/>
                  </a:solidFill>
                </a:rPr>
                <a:t>jerry.zamora@us.af.mil</a:t>
              </a:r>
            </a:p>
          </p:txBody>
        </p:sp>
        <p:sp>
          <p:nvSpPr>
            <p:cNvPr id="19472" name="AutoShape 25"/>
            <p:cNvSpPr>
              <a:spLocks noChangeArrowheads="1"/>
            </p:cNvSpPr>
            <p:nvPr/>
          </p:nvSpPr>
          <p:spPr bwMode="auto">
            <a:xfrm>
              <a:off x="3881290" y="2381242"/>
              <a:ext cx="1844413" cy="544437"/>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Randolph “Randy” Harris</a:t>
              </a:r>
            </a:p>
            <a:p>
              <a:pPr algn="ctr">
                <a:spcBef>
                  <a:spcPct val="0"/>
                </a:spcBef>
                <a:buClrTx/>
                <a:buFontTx/>
                <a:buNone/>
              </a:pPr>
              <a:r>
                <a:rPr lang="en-US" altLang="en-US" sz="1000" b="1" dirty="0"/>
                <a:t>Alternate Sourcing </a:t>
              </a:r>
              <a:r>
                <a:rPr lang="en-US" altLang="en-US" sz="1000" b="1" dirty="0">
                  <a:solidFill>
                    <a:srgbClr val="000000"/>
                  </a:solidFill>
                </a:rPr>
                <a:t>Facilitator</a:t>
              </a:r>
            </a:p>
            <a:p>
              <a:pPr algn="ctr">
                <a:spcBef>
                  <a:spcPct val="0"/>
                </a:spcBef>
                <a:buClrTx/>
                <a:buFontTx/>
                <a:buNone/>
              </a:pPr>
              <a:r>
                <a:rPr lang="en-US" altLang="en-US" sz="1000" b="1" dirty="0">
                  <a:solidFill>
                    <a:srgbClr val="000000"/>
                  </a:solidFill>
                </a:rPr>
                <a:t>randolph.harris@us.af.mil</a:t>
              </a:r>
            </a:p>
          </p:txBody>
        </p:sp>
        <p:sp>
          <p:nvSpPr>
            <p:cNvPr id="19473" name="AutoShape 27"/>
            <p:cNvSpPr>
              <a:spLocks noChangeArrowheads="1"/>
            </p:cNvSpPr>
            <p:nvPr/>
          </p:nvSpPr>
          <p:spPr bwMode="auto">
            <a:xfrm>
              <a:off x="7253804" y="3146942"/>
              <a:ext cx="1844413" cy="547605"/>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lvl="0" algn="ctr">
                <a:spcBef>
                  <a:spcPct val="0"/>
                </a:spcBef>
                <a:buClrTx/>
                <a:buNone/>
              </a:pPr>
              <a:r>
                <a:rPr lang="en-US" altLang="en-US" sz="1000" b="1">
                  <a:solidFill>
                    <a:srgbClr val="000000"/>
                  </a:solidFill>
                </a:rPr>
                <a:t>Rayburn “Rae” Drinkwater</a:t>
              </a:r>
            </a:p>
            <a:p>
              <a:pPr lvl="0" algn="ctr">
                <a:spcBef>
                  <a:spcPct val="0"/>
                </a:spcBef>
                <a:buClrTx/>
                <a:buNone/>
              </a:pPr>
              <a:r>
                <a:rPr lang="en-US" altLang="en-US" sz="1000" b="1">
                  <a:solidFill>
                    <a:srgbClr val="000000"/>
                  </a:solidFill>
                </a:rPr>
                <a:t>SE Project </a:t>
              </a:r>
              <a:r>
                <a:rPr lang="en-US" altLang="en-US" sz="1000" b="1" err="1">
                  <a:solidFill>
                    <a:srgbClr val="000000"/>
                  </a:solidFill>
                </a:rPr>
                <a:t>Mgr</a:t>
              </a:r>
              <a:r>
                <a:rPr lang="en-US" altLang="en-US" sz="1000" b="1">
                  <a:solidFill>
                    <a:srgbClr val="000000"/>
                  </a:solidFill>
                </a:rPr>
                <a:t>-Hill AFB</a:t>
              </a:r>
            </a:p>
            <a:p>
              <a:pPr lvl="0" algn="ctr">
                <a:spcBef>
                  <a:spcPct val="0"/>
                </a:spcBef>
                <a:buClrTx/>
                <a:buNone/>
              </a:pPr>
              <a:r>
                <a:rPr lang="en-US" altLang="en-US" sz="1000" b="1">
                  <a:solidFill>
                    <a:srgbClr val="000000"/>
                  </a:solidFill>
                </a:rPr>
                <a:t>rayburn.drinkwater@us.af.mil</a:t>
              </a:r>
            </a:p>
          </p:txBody>
        </p:sp>
        <p:sp>
          <p:nvSpPr>
            <p:cNvPr id="19474" name="AutoShape 27"/>
            <p:cNvSpPr>
              <a:spLocks noChangeArrowheads="1"/>
            </p:cNvSpPr>
            <p:nvPr/>
          </p:nvSpPr>
          <p:spPr bwMode="auto">
            <a:xfrm>
              <a:off x="3881290" y="4260939"/>
              <a:ext cx="1844413" cy="541874"/>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nchorCtr="1"/>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da-DK" altLang="en-US" sz="1000" b="1" dirty="0">
                  <a:solidFill>
                    <a:srgbClr val="000000"/>
                  </a:solidFill>
                </a:rPr>
                <a:t>Brian Butler</a:t>
              </a:r>
            </a:p>
            <a:p>
              <a:pPr algn="ctr">
                <a:spcBef>
                  <a:spcPct val="0"/>
                </a:spcBef>
                <a:buClrTx/>
                <a:buFontTx/>
                <a:buNone/>
              </a:pPr>
              <a:r>
                <a:rPr lang="da-DK" altLang="en-US" sz="1000" b="1" dirty="0">
                  <a:solidFill>
                    <a:srgbClr val="000000"/>
                  </a:solidFill>
                </a:rPr>
                <a:t>Program Mgr RE/RD</a:t>
              </a:r>
            </a:p>
            <a:p>
              <a:pPr algn="ctr">
                <a:spcBef>
                  <a:spcPct val="0"/>
                </a:spcBef>
                <a:buClrTx/>
                <a:buFontTx/>
                <a:buNone/>
              </a:pPr>
              <a:r>
                <a:rPr lang="en-US" altLang="en-US" sz="1000" b="1" dirty="0">
                  <a:solidFill>
                    <a:srgbClr val="000000"/>
                  </a:solidFill>
                </a:rPr>
                <a:t>brian.butler.2@us.af.mil</a:t>
              </a:r>
            </a:p>
          </p:txBody>
        </p:sp>
        <p:sp>
          <p:nvSpPr>
            <p:cNvPr id="19475" name="AutoShape 27"/>
            <p:cNvSpPr>
              <a:spLocks noChangeArrowheads="1"/>
            </p:cNvSpPr>
            <p:nvPr/>
          </p:nvSpPr>
          <p:spPr bwMode="auto">
            <a:xfrm>
              <a:off x="3872867" y="3606523"/>
              <a:ext cx="1844413" cy="565889"/>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da-DK" altLang="en-US" sz="1000" b="1" dirty="0">
                  <a:solidFill>
                    <a:srgbClr val="000000"/>
                  </a:solidFill>
                </a:rPr>
                <a:t>Raegan Richardson</a:t>
              </a:r>
            </a:p>
            <a:p>
              <a:pPr algn="ctr">
                <a:spcBef>
                  <a:spcPct val="0"/>
                </a:spcBef>
                <a:buClrTx/>
                <a:buFontTx/>
                <a:buNone/>
              </a:pPr>
              <a:r>
                <a:rPr lang="da-DK" altLang="en-US" sz="1000" b="1" dirty="0">
                  <a:solidFill>
                    <a:srgbClr val="000000"/>
                  </a:solidFill>
                </a:rPr>
                <a:t>SCCI OTA Program Mgr</a:t>
              </a:r>
            </a:p>
            <a:p>
              <a:pPr algn="ctr">
                <a:spcBef>
                  <a:spcPct val="0"/>
                </a:spcBef>
                <a:buClrTx/>
                <a:buFontTx/>
                <a:buNone/>
              </a:pPr>
              <a:r>
                <a:rPr lang="da-DK" altLang="en-US" sz="1000" b="1" dirty="0">
                  <a:solidFill>
                    <a:srgbClr val="000000"/>
                  </a:solidFill>
                </a:rPr>
                <a:t>Raegan.richardson@us.af.mil</a:t>
              </a:r>
              <a:endParaRPr lang="en-US" altLang="en-US" sz="1000" b="1" dirty="0">
                <a:solidFill>
                  <a:srgbClr val="000000"/>
                </a:solidFill>
              </a:endParaRPr>
            </a:p>
          </p:txBody>
        </p:sp>
        <p:sp>
          <p:nvSpPr>
            <p:cNvPr id="19476" name="AutoShape 21"/>
            <p:cNvSpPr>
              <a:spLocks noChangeArrowheads="1"/>
            </p:cNvSpPr>
            <p:nvPr/>
          </p:nvSpPr>
          <p:spPr bwMode="auto">
            <a:xfrm>
              <a:off x="681038" y="2415453"/>
              <a:ext cx="1982895" cy="544173"/>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da-DK" altLang="en-US" sz="1000" b="1" dirty="0">
                  <a:solidFill>
                    <a:srgbClr val="000000"/>
                  </a:solidFill>
                </a:rPr>
                <a:t>Danny Meyers</a:t>
              </a:r>
            </a:p>
            <a:p>
              <a:pPr algn="ctr">
                <a:spcBef>
                  <a:spcPct val="0"/>
                </a:spcBef>
                <a:buClrTx/>
                <a:buFontTx/>
                <a:buNone/>
              </a:pPr>
              <a:r>
                <a:rPr lang="en-US" altLang="en-US" sz="1000" b="1" dirty="0">
                  <a:solidFill>
                    <a:srgbClr val="000000"/>
                  </a:solidFill>
                </a:rPr>
                <a:t>DMSMS Facilitator</a:t>
              </a:r>
            </a:p>
            <a:p>
              <a:pPr algn="ctr">
                <a:spcBef>
                  <a:spcPct val="0"/>
                </a:spcBef>
                <a:buClrTx/>
                <a:buFontTx/>
                <a:buNone/>
              </a:pPr>
              <a:r>
                <a:rPr lang="en-US" altLang="en-US" sz="1000" b="1" dirty="0">
                  <a:solidFill>
                    <a:srgbClr val="000000"/>
                  </a:solidFill>
                </a:rPr>
                <a:t>danny.meyers@us.af.mil</a:t>
              </a:r>
            </a:p>
          </p:txBody>
        </p:sp>
        <p:sp>
          <p:nvSpPr>
            <p:cNvPr id="19477" name="AutoShape 23"/>
            <p:cNvSpPr>
              <a:spLocks noChangeArrowheads="1"/>
            </p:cNvSpPr>
            <p:nvPr/>
          </p:nvSpPr>
          <p:spPr bwMode="auto">
            <a:xfrm>
              <a:off x="681037" y="3796771"/>
              <a:ext cx="1981363" cy="536259"/>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Michael Graham</a:t>
              </a:r>
            </a:p>
            <a:p>
              <a:pPr algn="ctr">
                <a:spcBef>
                  <a:spcPct val="0"/>
                </a:spcBef>
                <a:buClrTx/>
                <a:buFontTx/>
                <a:buNone/>
              </a:pPr>
              <a:r>
                <a:rPr lang="en-US" altLang="en-US" sz="1000" b="1" dirty="0">
                  <a:solidFill>
                    <a:srgbClr val="000000"/>
                  </a:solidFill>
                </a:rPr>
                <a:t>Policy and Training Program </a:t>
              </a:r>
              <a:r>
                <a:rPr lang="en-US" altLang="en-US" sz="1000" b="1" dirty="0" err="1">
                  <a:solidFill>
                    <a:srgbClr val="000000"/>
                  </a:solidFill>
                </a:rPr>
                <a:t>Mgr</a:t>
              </a:r>
              <a:endParaRPr lang="en-US" altLang="en-US" sz="1000" b="1" dirty="0">
                <a:solidFill>
                  <a:srgbClr val="000000"/>
                </a:solidFill>
              </a:endParaRPr>
            </a:p>
            <a:p>
              <a:pPr algn="ctr">
                <a:spcBef>
                  <a:spcPct val="0"/>
                </a:spcBef>
                <a:buClrTx/>
                <a:buFontTx/>
                <a:buNone/>
              </a:pPr>
              <a:r>
                <a:rPr lang="en-US" altLang="en-US" sz="1000" b="1" dirty="0">
                  <a:solidFill>
                    <a:srgbClr val="000000"/>
                  </a:solidFill>
                </a:rPr>
                <a:t>michael.graham.4@us.af.mil </a:t>
              </a:r>
            </a:p>
          </p:txBody>
        </p:sp>
        <p:sp>
          <p:nvSpPr>
            <p:cNvPr id="19478" name="AutoShape 27"/>
            <p:cNvSpPr>
              <a:spLocks noChangeArrowheads="1"/>
            </p:cNvSpPr>
            <p:nvPr/>
          </p:nvSpPr>
          <p:spPr bwMode="auto">
            <a:xfrm>
              <a:off x="3881292" y="3002546"/>
              <a:ext cx="1835989" cy="524803"/>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Danielle Knox</a:t>
              </a:r>
            </a:p>
            <a:p>
              <a:pPr algn="ctr">
                <a:spcBef>
                  <a:spcPct val="0"/>
                </a:spcBef>
                <a:buClrTx/>
                <a:buFontTx/>
                <a:buNone/>
              </a:pPr>
              <a:r>
                <a:rPr lang="da-DK" altLang="en-US" sz="1000" b="1" dirty="0">
                  <a:solidFill>
                    <a:srgbClr val="000000"/>
                  </a:solidFill>
                </a:rPr>
                <a:t>SCCI OTA Program Mgr</a:t>
              </a:r>
            </a:p>
            <a:p>
              <a:pPr algn="ctr">
                <a:spcBef>
                  <a:spcPct val="0"/>
                </a:spcBef>
                <a:buClrTx/>
                <a:buFontTx/>
                <a:buNone/>
              </a:pPr>
              <a:r>
                <a:rPr lang="en-US" altLang="en-US" sz="1000" b="1" dirty="0">
                  <a:solidFill>
                    <a:srgbClr val="000000"/>
                  </a:solidFill>
                </a:rPr>
                <a:t>christina.knox@us.af.mil</a:t>
              </a:r>
              <a:endParaRPr lang="da-DK" altLang="en-US" sz="1000" b="1" dirty="0"/>
            </a:p>
          </p:txBody>
        </p:sp>
        <p:sp>
          <p:nvSpPr>
            <p:cNvPr id="19479" name="AutoShape 27"/>
            <p:cNvSpPr>
              <a:spLocks noChangeArrowheads="1"/>
            </p:cNvSpPr>
            <p:nvPr/>
          </p:nvSpPr>
          <p:spPr bwMode="auto">
            <a:xfrm>
              <a:off x="3872866" y="5460037"/>
              <a:ext cx="1835991" cy="678035"/>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da-DK" altLang="en-US" sz="1000" b="1" dirty="0">
                  <a:solidFill>
                    <a:srgbClr val="000000"/>
                  </a:solidFill>
                </a:rPr>
                <a:t>Rick Johnson</a:t>
              </a:r>
            </a:p>
            <a:p>
              <a:pPr algn="ctr">
                <a:spcBef>
                  <a:spcPct val="0"/>
                </a:spcBef>
                <a:buClrTx/>
                <a:buFontTx/>
                <a:buNone/>
              </a:pPr>
              <a:r>
                <a:rPr lang="en-US" altLang="en-US" sz="1000" b="1" dirty="0">
                  <a:solidFill>
                    <a:srgbClr val="000000"/>
                  </a:solidFill>
                </a:rPr>
                <a:t>PM/COR S</a:t>
              </a:r>
              <a:r>
                <a:rPr lang="da-DK" altLang="en-US" sz="1000" b="1" dirty="0">
                  <a:solidFill>
                    <a:srgbClr val="000000"/>
                  </a:solidFill>
                </a:rPr>
                <a:t>AR/Alt Sourcing </a:t>
              </a:r>
            </a:p>
            <a:p>
              <a:pPr algn="ctr">
                <a:spcBef>
                  <a:spcPct val="0"/>
                </a:spcBef>
                <a:buClrTx/>
                <a:buFontTx/>
                <a:buNone/>
              </a:pPr>
              <a:r>
                <a:rPr lang="da-DK" altLang="en-US" sz="1000" b="1" dirty="0">
                  <a:solidFill>
                    <a:srgbClr val="000000"/>
                  </a:solidFill>
                </a:rPr>
                <a:t>Contracts, EoL &amp; PRPS</a:t>
              </a:r>
            </a:p>
            <a:p>
              <a:pPr algn="ctr">
                <a:spcBef>
                  <a:spcPct val="0"/>
                </a:spcBef>
                <a:buClrTx/>
                <a:buFontTx/>
                <a:buNone/>
              </a:pPr>
              <a:r>
                <a:rPr lang="da-DK" altLang="en-US" sz="1000" b="1" dirty="0">
                  <a:solidFill>
                    <a:srgbClr val="000000"/>
                  </a:solidFill>
                </a:rPr>
                <a:t>Rick.johnson.1@us.af.mil</a:t>
              </a:r>
              <a:endParaRPr lang="en-US" altLang="en-US" sz="1000" b="1" dirty="0">
                <a:solidFill>
                  <a:srgbClr val="000000"/>
                </a:solidFill>
              </a:endParaRPr>
            </a:p>
          </p:txBody>
        </p:sp>
        <p:sp>
          <p:nvSpPr>
            <p:cNvPr id="19480" name="AutoShape 27"/>
            <p:cNvSpPr>
              <a:spLocks noChangeArrowheads="1"/>
            </p:cNvSpPr>
            <p:nvPr/>
          </p:nvSpPr>
          <p:spPr bwMode="auto">
            <a:xfrm>
              <a:off x="682570" y="3050716"/>
              <a:ext cx="1981363" cy="664931"/>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da-DK" altLang="en-US" sz="1000" b="1" dirty="0">
                  <a:solidFill>
                    <a:srgbClr val="000000"/>
                  </a:solidFill>
                </a:rPr>
                <a:t>Michael Deaton</a:t>
              </a:r>
            </a:p>
            <a:p>
              <a:pPr algn="ctr">
                <a:spcBef>
                  <a:spcPct val="0"/>
                </a:spcBef>
                <a:buClrTx/>
                <a:buFontTx/>
                <a:buNone/>
              </a:pPr>
              <a:r>
                <a:rPr lang="en-US" altLang="en-US" sz="1000" b="1" dirty="0">
                  <a:solidFill>
                    <a:srgbClr val="000000"/>
                  </a:solidFill>
                </a:rPr>
                <a:t>Program </a:t>
              </a:r>
              <a:r>
                <a:rPr lang="en-US" altLang="en-US" sz="1000" b="1" dirty="0" err="1">
                  <a:solidFill>
                    <a:srgbClr val="000000"/>
                  </a:solidFill>
                </a:rPr>
                <a:t>Mgr</a:t>
              </a:r>
              <a:r>
                <a:rPr lang="en-US" altLang="en-US" sz="1000" b="1" dirty="0">
                  <a:solidFill>
                    <a:srgbClr val="000000"/>
                  </a:solidFill>
                </a:rPr>
                <a:t>/COR </a:t>
              </a:r>
            </a:p>
            <a:p>
              <a:pPr algn="ctr">
                <a:spcBef>
                  <a:spcPct val="0"/>
                </a:spcBef>
                <a:buClrTx/>
                <a:buFontTx/>
                <a:buNone/>
              </a:pPr>
              <a:r>
                <a:rPr lang="en-US" altLang="en-US" sz="1000" b="1" dirty="0">
                  <a:solidFill>
                    <a:srgbClr val="000000"/>
                  </a:solidFill>
                </a:rPr>
                <a:t>A&amp;R/ Predictive Tool Contracts</a:t>
              </a:r>
            </a:p>
            <a:p>
              <a:pPr algn="ctr">
                <a:spcBef>
                  <a:spcPct val="0"/>
                </a:spcBef>
                <a:buClrTx/>
                <a:buFontTx/>
                <a:buNone/>
              </a:pPr>
              <a:r>
                <a:rPr lang="en-US" altLang="en-US" sz="1000" b="1" dirty="0">
                  <a:solidFill>
                    <a:srgbClr val="000000"/>
                  </a:solidFill>
                </a:rPr>
                <a:t>michael.deaton.1@us.af.mil</a:t>
              </a:r>
            </a:p>
          </p:txBody>
        </p:sp>
        <p:sp>
          <p:nvSpPr>
            <p:cNvPr id="19481" name="AutoShape 27"/>
            <p:cNvSpPr>
              <a:spLocks noChangeArrowheads="1"/>
            </p:cNvSpPr>
            <p:nvPr/>
          </p:nvSpPr>
          <p:spPr bwMode="auto">
            <a:xfrm>
              <a:off x="7268543" y="2381644"/>
              <a:ext cx="1835990" cy="672410"/>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Kimberly </a:t>
              </a:r>
              <a:r>
                <a:rPr lang="en-US" altLang="en-US" sz="1000" b="1" dirty="0" err="1">
                  <a:solidFill>
                    <a:srgbClr val="000000"/>
                  </a:solidFill>
                </a:rPr>
                <a:t>Uselton</a:t>
              </a:r>
              <a:endParaRPr lang="en-US" altLang="en-US" sz="1000" b="1" dirty="0">
                <a:solidFill>
                  <a:srgbClr val="000000"/>
                </a:solidFill>
              </a:endParaRPr>
            </a:p>
            <a:p>
              <a:pPr algn="ctr">
                <a:spcBef>
                  <a:spcPct val="0"/>
                </a:spcBef>
                <a:buClrTx/>
                <a:buFontTx/>
                <a:buNone/>
              </a:pPr>
              <a:r>
                <a:rPr lang="en-US" altLang="en-US" sz="1000" b="1" dirty="0">
                  <a:solidFill>
                    <a:srgbClr val="000000"/>
                  </a:solidFill>
                </a:rPr>
                <a:t>Sustaining Engineering Facilitator</a:t>
              </a:r>
            </a:p>
            <a:p>
              <a:pPr algn="ctr">
                <a:spcBef>
                  <a:spcPct val="0"/>
                </a:spcBef>
                <a:buClrTx/>
                <a:buFontTx/>
                <a:buNone/>
              </a:pPr>
              <a:r>
                <a:rPr lang="en-US" altLang="en-US" sz="1000" b="1" dirty="0">
                  <a:solidFill>
                    <a:srgbClr val="000000"/>
                  </a:solidFill>
                </a:rPr>
                <a:t>kimberly.uselton@us.af.mil</a:t>
              </a:r>
            </a:p>
          </p:txBody>
        </p:sp>
        <p:grpSp>
          <p:nvGrpSpPr>
            <p:cNvPr id="19482" name="Group 40"/>
            <p:cNvGrpSpPr>
              <a:grpSpLocks/>
            </p:cNvGrpSpPr>
            <p:nvPr/>
          </p:nvGrpSpPr>
          <p:grpSpPr bwMode="auto">
            <a:xfrm>
              <a:off x="7258016" y="3794266"/>
              <a:ext cx="1846517" cy="1143276"/>
              <a:chOff x="10177134" y="3429490"/>
              <a:chExt cx="2463417" cy="1524816"/>
            </a:xfrm>
          </p:grpSpPr>
          <p:sp>
            <p:nvSpPr>
              <p:cNvPr id="19491" name="AutoShape 27"/>
              <p:cNvSpPr>
                <a:spLocks noChangeArrowheads="1"/>
              </p:cNvSpPr>
              <p:nvPr/>
            </p:nvSpPr>
            <p:spPr bwMode="auto">
              <a:xfrm>
                <a:off x="10177134" y="3429490"/>
                <a:ext cx="2449374" cy="700463"/>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rtl="0">
                  <a:buNone/>
                </a:pPr>
                <a:r>
                  <a:rPr lang="en-US" sz="1000" b="1" dirty="0">
                    <a:effectLst/>
                  </a:rPr>
                  <a:t>Steven A Wall </a:t>
                </a:r>
              </a:p>
              <a:p>
                <a:pPr algn="ctr">
                  <a:spcBef>
                    <a:spcPct val="0"/>
                  </a:spcBef>
                  <a:buClrTx/>
                  <a:buFont typeface="Wingdings" panose="05000000000000000000" pitchFamily="2" charset="2"/>
                  <a:buNone/>
                </a:pPr>
                <a:r>
                  <a:rPr lang="da-DK" altLang="en-US" sz="1000" b="1" dirty="0">
                    <a:solidFill>
                      <a:srgbClr val="000000"/>
                    </a:solidFill>
                  </a:rPr>
                  <a:t>SE Project Mgr-Robins AFB</a:t>
                </a:r>
              </a:p>
              <a:p>
                <a:pPr algn="ctr" rtl="0">
                  <a:buNone/>
                </a:pPr>
                <a:r>
                  <a:rPr lang="en-US" sz="1000" b="1" dirty="0">
                    <a:effectLst/>
                  </a:rPr>
                  <a:t>steven.wall.4@us.af.mil </a:t>
                </a:r>
              </a:p>
            </p:txBody>
          </p:sp>
          <p:sp>
            <p:nvSpPr>
              <p:cNvPr id="19492" name="AutoShape 27"/>
              <p:cNvSpPr>
                <a:spLocks noChangeArrowheads="1"/>
              </p:cNvSpPr>
              <p:nvPr/>
            </p:nvSpPr>
            <p:spPr bwMode="auto">
              <a:xfrm>
                <a:off x="10191176" y="4253842"/>
                <a:ext cx="2449375" cy="700464"/>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Glen Norvell</a:t>
                </a:r>
              </a:p>
              <a:p>
                <a:pPr algn="ctr">
                  <a:spcBef>
                    <a:spcPct val="0"/>
                  </a:spcBef>
                  <a:buClrTx/>
                  <a:buNone/>
                </a:pPr>
                <a:r>
                  <a:rPr lang="da-DK" altLang="en-US" sz="1000" b="1" dirty="0"/>
                  <a:t>SE Project Mgr-TAFB</a:t>
                </a:r>
              </a:p>
              <a:p>
                <a:pPr algn="ctr">
                  <a:spcBef>
                    <a:spcPct val="0"/>
                  </a:spcBef>
                  <a:buClrTx/>
                  <a:buNone/>
                </a:pPr>
                <a:r>
                  <a:rPr lang="da-DK" altLang="en-US" sz="1000" b="1" dirty="0">
                    <a:solidFill>
                      <a:srgbClr val="000000"/>
                    </a:solidFill>
                  </a:rPr>
                  <a:t>Glenn.norvell@us.af.mil</a:t>
                </a:r>
              </a:p>
            </p:txBody>
          </p:sp>
        </p:grpSp>
        <p:cxnSp>
          <p:nvCxnSpPr>
            <p:cNvPr id="19483" name="Elbow Connector 2"/>
            <p:cNvCxnSpPr>
              <a:cxnSpLocks noChangeShapeType="1"/>
              <a:stCxn id="19471" idx="1"/>
              <a:endCxn id="19476" idx="0"/>
            </p:cNvCxnSpPr>
            <p:nvPr/>
          </p:nvCxnSpPr>
          <p:spPr bwMode="auto">
            <a:xfrm rot="10800000" flipV="1">
              <a:off x="1672487" y="1873389"/>
              <a:ext cx="1799602" cy="542063"/>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triangle" w="med" len="med"/>
                </a14:hiddenLine>
              </a:ext>
            </a:extLst>
          </p:spPr>
        </p:cxnSp>
        <p:cxnSp>
          <p:nvCxnSpPr>
            <p:cNvPr id="19484" name="Elbow Connector 4"/>
            <p:cNvCxnSpPr>
              <a:cxnSpLocks noChangeShapeType="1"/>
              <a:stCxn id="19471" idx="1"/>
              <a:endCxn id="19476" idx="0"/>
            </p:cNvCxnSpPr>
            <p:nvPr/>
          </p:nvCxnSpPr>
          <p:spPr bwMode="auto">
            <a:xfrm rot="10800000" flipV="1">
              <a:off x="1672487" y="1873389"/>
              <a:ext cx="1799602" cy="542063"/>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triangle" w="med" len="med"/>
                </a14:hiddenLine>
              </a:ext>
            </a:extLst>
          </p:spPr>
        </p:cxnSp>
        <p:cxnSp>
          <p:nvCxnSpPr>
            <p:cNvPr id="19485" name="Straight Arrow Connector 6"/>
            <p:cNvCxnSpPr>
              <a:cxnSpLocks noChangeShapeType="1"/>
              <a:stCxn id="19471" idx="1"/>
            </p:cNvCxnSpPr>
            <p:nvPr/>
          </p:nvCxnSpPr>
          <p:spPr bwMode="auto">
            <a:xfrm flipH="1">
              <a:off x="2260603" y="1873389"/>
              <a:ext cx="1211485" cy="33482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type="triangle" w="med" len="med"/>
                  <a:tailEnd type="triangle" w="med" len="med"/>
                </a14:hiddenLine>
              </a:ext>
            </a:extLst>
          </p:spPr>
        </p:cxnSp>
        <p:sp>
          <p:nvSpPr>
            <p:cNvPr id="19486" name="AutoShape 27"/>
            <p:cNvSpPr>
              <a:spLocks noChangeArrowheads="1"/>
            </p:cNvSpPr>
            <p:nvPr/>
          </p:nvSpPr>
          <p:spPr bwMode="auto">
            <a:xfrm>
              <a:off x="3872866" y="4862610"/>
              <a:ext cx="1844414" cy="548986"/>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Phil </a:t>
              </a:r>
              <a:r>
                <a:rPr lang="en-US" altLang="en-US" sz="1000" b="1" dirty="0" err="1">
                  <a:solidFill>
                    <a:srgbClr val="000000"/>
                  </a:solidFill>
                </a:rPr>
                <a:t>Gullatt</a:t>
              </a:r>
              <a:endParaRPr lang="en-US" altLang="en-US" sz="1000" b="1" dirty="0">
                <a:solidFill>
                  <a:srgbClr val="000000"/>
                </a:solidFill>
              </a:endParaRPr>
            </a:p>
            <a:p>
              <a:pPr algn="ctr">
                <a:spcBef>
                  <a:spcPct val="0"/>
                </a:spcBef>
                <a:buClrTx/>
                <a:buFontTx/>
                <a:buNone/>
              </a:pPr>
              <a:r>
                <a:rPr lang="da-DK" altLang="en-US" sz="1000" b="1" dirty="0">
                  <a:solidFill>
                    <a:srgbClr val="000000"/>
                  </a:solidFill>
                </a:rPr>
                <a:t>Program Mgr RE/RD</a:t>
              </a:r>
            </a:p>
            <a:p>
              <a:pPr algn="ctr">
                <a:spcBef>
                  <a:spcPct val="0"/>
                </a:spcBef>
                <a:buClrTx/>
                <a:buFontTx/>
                <a:buNone/>
              </a:pPr>
              <a:r>
                <a:rPr lang="da-DK" altLang="en-US" sz="1000" b="1" dirty="0">
                  <a:solidFill>
                    <a:srgbClr val="000000"/>
                  </a:solidFill>
                </a:rPr>
                <a:t>Phillip.gullatt.2@us.af.mil</a:t>
              </a:r>
              <a:endParaRPr lang="en-US" altLang="en-US" sz="1000" b="1" dirty="0">
                <a:solidFill>
                  <a:srgbClr val="000000"/>
                </a:solidFill>
              </a:endParaRPr>
            </a:p>
          </p:txBody>
        </p:sp>
        <p:grpSp>
          <p:nvGrpSpPr>
            <p:cNvPr id="19487" name="Group 45"/>
            <p:cNvGrpSpPr>
              <a:grpSpLocks/>
            </p:cNvGrpSpPr>
            <p:nvPr/>
          </p:nvGrpSpPr>
          <p:grpSpPr bwMode="auto">
            <a:xfrm>
              <a:off x="1672485" y="2185229"/>
              <a:ext cx="6514053" cy="230221"/>
              <a:chOff x="2229079" y="1770827"/>
              <a:chExt cx="8687307" cy="307576"/>
            </a:xfrm>
          </p:grpSpPr>
          <p:cxnSp>
            <p:nvCxnSpPr>
              <p:cNvPr id="57" name="Elbow Connector 56"/>
              <p:cNvCxnSpPr>
                <a:cxnSpLocks/>
                <a:stCxn id="19471" idx="2"/>
                <a:endCxn id="19481" idx="0"/>
              </p:cNvCxnSpPr>
              <p:nvPr/>
            </p:nvCxnSpPr>
            <p:spPr>
              <a:xfrm rot="16200000" flipH="1">
                <a:off x="8528081" y="-355067"/>
                <a:ext cx="262408" cy="451420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cxnSpLocks/>
                <a:stCxn id="19471" idx="2"/>
                <a:endCxn id="19472" idx="0"/>
              </p:cNvCxnSpPr>
              <p:nvPr/>
            </p:nvCxnSpPr>
            <p:spPr>
              <a:xfrm rot="16200000" flipH="1">
                <a:off x="6272496" y="1900515"/>
                <a:ext cx="261870" cy="2494"/>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cxnSpLocks/>
                <a:endCxn id="19476" idx="0"/>
              </p:cNvCxnSpPr>
              <p:nvPr/>
            </p:nvCxnSpPr>
            <p:spPr>
              <a:xfrm rot="10800000" flipV="1">
                <a:off x="2229079" y="1901763"/>
                <a:ext cx="4392335" cy="17664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467" name="AutoShape 27"/>
          <p:cNvSpPr>
            <a:spLocks noChangeArrowheads="1"/>
          </p:cNvSpPr>
          <p:nvPr/>
        </p:nvSpPr>
        <p:spPr bwMode="auto">
          <a:xfrm>
            <a:off x="9020455" y="4698336"/>
            <a:ext cx="2278093" cy="594275"/>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da-DK" altLang="en-US" sz="1000" b="1" dirty="0"/>
              <a:t>Chaundra Sierra-Carmona</a:t>
            </a:r>
          </a:p>
          <a:p>
            <a:pPr algn="ctr">
              <a:spcBef>
                <a:spcPct val="0"/>
              </a:spcBef>
              <a:buClrTx/>
              <a:buFontTx/>
              <a:buNone/>
            </a:pPr>
            <a:r>
              <a:rPr lang="da-DK" altLang="en-US" sz="1000" b="1" dirty="0"/>
              <a:t>MPST Program Mgr</a:t>
            </a:r>
            <a:endParaRPr lang="da-DK" altLang="en-US" sz="1000" b="1" dirty="0">
              <a:solidFill>
                <a:srgbClr val="000000"/>
              </a:solidFill>
            </a:endParaRPr>
          </a:p>
          <a:p>
            <a:pPr algn="ctr">
              <a:spcBef>
                <a:spcPct val="0"/>
              </a:spcBef>
              <a:buClrTx/>
              <a:buFontTx/>
              <a:buNone/>
            </a:pPr>
            <a:r>
              <a:rPr lang="da-DK" altLang="en-US" sz="1000" b="1" dirty="0">
                <a:solidFill>
                  <a:srgbClr val="000000"/>
                </a:solidFill>
              </a:rPr>
              <a:t>chaundra.sierra_carmona@us.af.mil</a:t>
            </a:r>
          </a:p>
        </p:txBody>
      </p:sp>
      <p:sp>
        <p:nvSpPr>
          <p:cNvPr id="37" name="AutoShape 27">
            <a:extLst>
              <a:ext uri="{FF2B5EF4-FFF2-40B4-BE49-F238E27FC236}">
                <a16:creationId xmlns:a16="http://schemas.microsoft.com/office/drawing/2014/main" id="{335B3AFD-1021-DD65-7563-CE93FCB4818D}"/>
              </a:ext>
            </a:extLst>
          </p:cNvPr>
          <p:cNvSpPr>
            <a:spLocks noChangeArrowheads="1"/>
          </p:cNvSpPr>
          <p:nvPr/>
        </p:nvSpPr>
        <p:spPr bwMode="auto">
          <a:xfrm>
            <a:off x="9033519" y="5385175"/>
            <a:ext cx="2278093" cy="591377"/>
          </a:xfrm>
          <a:prstGeom prst="flowChartAlternateProcess">
            <a:avLst/>
          </a:prstGeom>
          <a:solidFill>
            <a:schemeClr val="bg1"/>
          </a:solidFill>
          <a:ln w="9525">
            <a:solidFill>
              <a:schemeClr val="tx1"/>
            </a:solidFill>
            <a:miter lim="800000"/>
            <a:headEnd type="none" w="sm" len="sm"/>
            <a:tailEnd type="none" w="sm" len="sm"/>
          </a:ln>
        </p:spPr>
        <p:txBody>
          <a:bodyPr wrap="none" lIns="0" tIns="0" rIns="0" bIns="0" anchor="ct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FontTx/>
              <a:buNone/>
            </a:pPr>
            <a:r>
              <a:rPr lang="en-US" altLang="en-US" sz="1000" b="1" dirty="0">
                <a:solidFill>
                  <a:srgbClr val="000000"/>
                </a:solidFill>
              </a:rPr>
              <a:t>Nathan Pratt</a:t>
            </a:r>
          </a:p>
          <a:p>
            <a:pPr algn="ctr">
              <a:spcBef>
                <a:spcPct val="0"/>
              </a:spcBef>
              <a:buClrTx/>
              <a:buFontTx/>
              <a:buNone/>
            </a:pPr>
            <a:r>
              <a:rPr lang="en-US" altLang="en-US" sz="1000" b="1" dirty="0">
                <a:solidFill>
                  <a:srgbClr val="000000"/>
                </a:solidFill>
              </a:rPr>
              <a:t>Training Position</a:t>
            </a:r>
          </a:p>
          <a:p>
            <a:pPr algn="ctr">
              <a:spcBef>
                <a:spcPct val="0"/>
              </a:spcBef>
              <a:buClrTx/>
              <a:buFontTx/>
              <a:buNone/>
            </a:pPr>
            <a:r>
              <a:rPr lang="en-US" altLang="en-US" sz="1000" b="1" dirty="0">
                <a:solidFill>
                  <a:srgbClr val="000000"/>
                </a:solidFill>
              </a:rPr>
              <a:t>nathan.pratt.1@us.af.mil</a:t>
            </a:r>
          </a:p>
        </p:txBody>
      </p:sp>
      <p:sp>
        <p:nvSpPr>
          <p:cNvPr id="3" name="Slide Number Placeholder 2">
            <a:extLst>
              <a:ext uri="{FF2B5EF4-FFF2-40B4-BE49-F238E27FC236}">
                <a16:creationId xmlns:a16="http://schemas.microsoft.com/office/drawing/2014/main" id="{6AB4C159-0EE5-10D7-C538-1AB773E1B12B}"/>
              </a:ext>
            </a:extLst>
          </p:cNvPr>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E8C4CF4F-2ECB-4C54-9552-FB58A436033C}" type="slidenum">
              <a:rPr lang="en-US" smtClean="0">
                <a:solidFill>
                  <a:srgbClr val="FFFFFF">
                    <a:lumMod val="50000"/>
                  </a:srgbClr>
                </a:solidFill>
              </a:rPr>
              <a:pPr>
                <a:defRPr/>
              </a:pPr>
              <a:t>6</a:t>
            </a:fld>
            <a:endParaRPr lang="en-US">
              <a:solidFill>
                <a:srgbClr val="808080"/>
              </a:solidFill>
            </a:endParaRPr>
          </a:p>
        </p:txBody>
      </p:sp>
      <p:sp>
        <p:nvSpPr>
          <p:cNvPr id="2" name="Title 4">
            <a:extLst>
              <a:ext uri="{FF2B5EF4-FFF2-40B4-BE49-F238E27FC236}">
                <a16:creationId xmlns:a16="http://schemas.microsoft.com/office/drawing/2014/main" id="{7911CD08-4515-9751-D5F5-F85CD1C6B5B4}"/>
              </a:ext>
            </a:extLst>
          </p:cNvPr>
          <p:cNvSpPr>
            <a:spLocks noGrp="1"/>
          </p:cNvSpPr>
          <p:nvPr>
            <p:ph type="title"/>
          </p:nvPr>
        </p:nvSpPr>
        <p:spPr>
          <a:xfrm>
            <a:off x="2157413" y="69850"/>
            <a:ext cx="9525000" cy="1143000"/>
          </a:xfrm>
        </p:spPr>
        <p:txBody>
          <a:bodyPr/>
          <a:lstStyle/>
          <a:p>
            <a:r>
              <a:rPr lang="en-US" dirty="0">
                <a:cs typeface="Arial" panose="020B0604020202020204" pitchFamily="34" charset="0"/>
              </a:rPr>
              <a:t>SASPO Organizational Chart</a:t>
            </a:r>
            <a:endParaRPr lang="en-US" dirty="0"/>
          </a:p>
        </p:txBody>
      </p:sp>
    </p:spTree>
    <p:extLst>
      <p:ext uri="{BB962C8B-B14F-4D97-AF65-F5344CB8AC3E}">
        <p14:creationId xmlns:p14="http://schemas.microsoft.com/office/powerpoint/2010/main" val="395472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41346" y="212726"/>
            <a:ext cx="7127875" cy="614363"/>
          </a:xfrm>
        </p:spPr>
        <p:txBody>
          <a:bodyPr>
            <a:noAutofit/>
          </a:bodyPr>
          <a:lstStyle/>
          <a:p>
            <a:pPr>
              <a:defRPr/>
            </a:pPr>
            <a:r>
              <a:rPr lang="en-US" dirty="0"/>
              <a:t>Strategic Sourcing – Alternate Sourcing  Strategies</a:t>
            </a:r>
            <a:endParaRPr lang="en-US" dirty="0">
              <a:cs typeface="Arial" panose="020B0604020202020204" pitchFamily="34" charset="0"/>
            </a:endParaRPr>
          </a:p>
        </p:txBody>
      </p:sp>
      <p:sp>
        <p:nvSpPr>
          <p:cNvPr id="5124" name="Content Placeholder 2"/>
          <p:cNvSpPr>
            <a:spLocks noGrp="1"/>
          </p:cNvSpPr>
          <p:nvPr>
            <p:ph idx="1"/>
          </p:nvPr>
        </p:nvSpPr>
        <p:spPr>
          <a:xfrm>
            <a:off x="404295" y="1223964"/>
            <a:ext cx="11545929" cy="4585138"/>
          </a:xfrm>
        </p:spPr>
        <p:txBody>
          <a:bodyPr/>
          <a:lstStyle/>
          <a:p>
            <a:pPr marL="283464" lvl="1" indent="-283464">
              <a:spcBef>
                <a:spcPts val="1200"/>
              </a:spcBef>
              <a:buClr>
                <a:srgbClr val="000099"/>
              </a:buClr>
            </a:pPr>
            <a:r>
              <a:rPr lang="en-US" altLang="en-US" dirty="0">
                <a:ea typeface="+mn-ea"/>
                <a:cs typeface="+mn-cs"/>
              </a:rPr>
              <a:t>Enterprise Focused and Sourcing Solution Program Office</a:t>
            </a:r>
          </a:p>
          <a:p>
            <a:pPr marL="283464" lvl="1" indent="-283464">
              <a:spcBef>
                <a:spcPts val="1200"/>
              </a:spcBef>
              <a:buClr>
                <a:srgbClr val="000099"/>
              </a:buClr>
            </a:pPr>
            <a:r>
              <a:rPr lang="en-US" altLang="en-US" dirty="0"/>
              <a:t>Liaison Between USAF Requirements and Private Industry </a:t>
            </a:r>
          </a:p>
          <a:p>
            <a:pPr marL="283464" lvl="1" indent="-283464">
              <a:spcBef>
                <a:spcPts val="1200"/>
              </a:spcBef>
              <a:buClr>
                <a:srgbClr val="000099"/>
              </a:buClr>
            </a:pPr>
            <a:r>
              <a:rPr lang="en-US" altLang="en-US" dirty="0"/>
              <a:t>Socialize Forecasted Supply Chain Requirements</a:t>
            </a:r>
          </a:p>
          <a:p>
            <a:pPr marL="283464" lvl="1" indent="-283464">
              <a:spcBef>
                <a:spcPts val="1200"/>
              </a:spcBef>
              <a:buClr>
                <a:srgbClr val="000099"/>
              </a:buClr>
            </a:pPr>
            <a:r>
              <a:rPr lang="en-US" altLang="en-US" dirty="0"/>
              <a:t>SASPO Products</a:t>
            </a:r>
          </a:p>
          <a:p>
            <a:pPr marL="283464" lvl="1" indent="-283464">
              <a:spcBef>
                <a:spcPts val="1200"/>
              </a:spcBef>
              <a:buClr>
                <a:srgbClr val="000099"/>
              </a:buClr>
            </a:pPr>
            <a:r>
              <a:rPr lang="en-US" altLang="en-US" dirty="0"/>
              <a:t>Requirements Projection on the Web (RPOW) Repairs &amp; Spares</a:t>
            </a:r>
          </a:p>
          <a:p>
            <a:pPr marL="283464" lvl="3" indent="-283464">
              <a:spcBef>
                <a:spcPts val="1200"/>
              </a:spcBef>
              <a:buClr>
                <a:srgbClr val="000099"/>
              </a:buClr>
            </a:pPr>
            <a:r>
              <a:rPr lang="en-US" altLang="en-US" dirty="0"/>
              <a:t>G-code List Full and Open Competition </a:t>
            </a:r>
          </a:p>
          <a:p>
            <a:pPr marL="283464" lvl="3" indent="-283464">
              <a:spcBef>
                <a:spcPts val="1200"/>
              </a:spcBef>
              <a:buClr>
                <a:srgbClr val="000099"/>
              </a:buClr>
            </a:pPr>
            <a:r>
              <a:rPr lang="en-US" altLang="en-US" dirty="0"/>
              <a:t>Target List  Competitive (1-2 sources already approved)</a:t>
            </a:r>
            <a:endParaRPr lang="en-US" sz="1800" dirty="0"/>
          </a:p>
        </p:txBody>
      </p:sp>
      <p:sp>
        <p:nvSpPr>
          <p:cNvPr id="33796" name="Slide Number Placeholder 3"/>
          <p:cNvSpPr txBox="1">
            <a:spLocks/>
          </p:cNvSpPr>
          <p:nvPr/>
        </p:nvSpPr>
        <p:spPr bwMode="auto">
          <a:xfrm>
            <a:off x="10940506" y="6553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rPr>
              <a:t>15</a:t>
            </a:r>
          </a:p>
        </p:txBody>
      </p:sp>
      <p:grpSp>
        <p:nvGrpSpPr>
          <p:cNvPr id="14" name="Group 13"/>
          <p:cNvGrpSpPr/>
          <p:nvPr/>
        </p:nvGrpSpPr>
        <p:grpSpPr>
          <a:xfrm>
            <a:off x="964248" y="4365740"/>
            <a:ext cx="10103283" cy="2076442"/>
            <a:chOff x="254058" y="4129535"/>
            <a:chExt cx="10103283" cy="207644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58" y="4129535"/>
              <a:ext cx="2793942" cy="167956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501584"/>
              <a:ext cx="2239423" cy="16795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763" y="4162057"/>
              <a:ext cx="1679567" cy="1679567"/>
            </a:xfrm>
            <a:prstGeom prst="rect">
              <a:avLst/>
            </a:prstGeom>
          </p:spPr>
        </p:pic>
        <p:pic>
          <p:nvPicPr>
            <p:cNvPr id="12" name="Picture 11"/>
            <p:cNvPicPr>
              <a:picLocks noChangeAspect="1"/>
            </p:cNvPicPr>
            <p:nvPr/>
          </p:nvPicPr>
          <p:blipFill>
            <a:blip r:embed="rId6"/>
            <a:stretch>
              <a:fillRect/>
            </a:stretch>
          </p:blipFill>
          <p:spPr>
            <a:xfrm>
              <a:off x="6846330" y="4526410"/>
              <a:ext cx="3511011" cy="1679567"/>
            </a:xfrm>
            <a:prstGeom prst="rect">
              <a:avLst/>
            </a:prstGeom>
          </p:spPr>
        </p:pic>
      </p:grpSp>
    </p:spTree>
    <p:extLst>
      <p:ext uri="{BB962C8B-B14F-4D97-AF65-F5344CB8AC3E}">
        <p14:creationId xmlns:p14="http://schemas.microsoft.com/office/powerpoint/2010/main" val="7211740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81739" y="1635583"/>
            <a:ext cx="2133298" cy="2761756"/>
          </a:xfrm>
          <a:prstGeom prst="rect">
            <a:avLst/>
          </a:prstGeom>
        </p:spPr>
      </p:pic>
      <p:sp>
        <p:nvSpPr>
          <p:cNvPr id="5123" name="Rectangle 2"/>
          <p:cNvSpPr>
            <a:spLocks noGrp="1" noChangeArrowheads="1"/>
          </p:cNvSpPr>
          <p:nvPr>
            <p:ph type="title"/>
          </p:nvPr>
        </p:nvSpPr>
        <p:spPr>
          <a:xfrm>
            <a:off x="3363311" y="561074"/>
            <a:ext cx="8351725" cy="614363"/>
          </a:xfrm>
        </p:spPr>
        <p:txBody>
          <a:bodyPr>
            <a:noAutofit/>
          </a:bodyPr>
          <a:lstStyle/>
          <a:p>
            <a:pPr>
              <a:defRPr/>
            </a:pPr>
            <a:r>
              <a:rPr lang="en-US" dirty="0"/>
              <a:t>Strategic Sourcing - Source Approval Requests</a:t>
            </a:r>
            <a:br>
              <a:rPr lang="en-US" dirty="0"/>
            </a:br>
            <a:r>
              <a:rPr lang="en-US" dirty="0"/>
              <a:t> </a:t>
            </a:r>
            <a:endParaRPr lang="en-US" dirty="0">
              <a:cs typeface="Arial" panose="020B0604020202020204" pitchFamily="34" charset="0"/>
            </a:endParaRPr>
          </a:p>
        </p:txBody>
      </p:sp>
      <p:sp>
        <p:nvSpPr>
          <p:cNvPr id="33796" name="Slide Number Placeholder 3"/>
          <p:cNvSpPr txBox="1">
            <a:spLocks/>
          </p:cNvSpPr>
          <p:nvPr/>
        </p:nvSpPr>
        <p:spPr bwMode="auto">
          <a:xfrm>
            <a:off x="10930114" y="6573429"/>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rPr>
              <a:t>16</a:t>
            </a:r>
          </a:p>
        </p:txBody>
      </p:sp>
      <p:sp>
        <p:nvSpPr>
          <p:cNvPr id="22" name="Content Placeholder 5"/>
          <p:cNvSpPr>
            <a:spLocks noGrp="1"/>
          </p:cNvSpPr>
          <p:nvPr>
            <p:ph sz="half" idx="4294967295"/>
          </p:nvPr>
        </p:nvSpPr>
        <p:spPr>
          <a:xfrm>
            <a:off x="413343" y="1199723"/>
            <a:ext cx="10769054" cy="5114006"/>
          </a:xfrm>
          <a:prstGeom prst="rect">
            <a:avLst/>
          </a:prstGeom>
          <a:ln w="38100">
            <a:noFill/>
          </a:ln>
        </p:spPr>
        <p:txBody>
          <a:bodyPr/>
          <a:lstStyle/>
          <a:p>
            <a:pPr>
              <a:spcBef>
                <a:spcPts val="1200"/>
              </a:spcBef>
              <a:defRPr/>
            </a:pPr>
            <a:r>
              <a:rPr lang="en-US" sz="1950" dirty="0"/>
              <a:t>Increasing competition by facilitating the SAR process to qualify new sources of manufacture and repair </a:t>
            </a:r>
          </a:p>
          <a:p>
            <a:pPr marL="745236" lvl="1" indent="-342900">
              <a:spcBef>
                <a:spcPts val="600"/>
              </a:spcBef>
              <a:defRPr/>
            </a:pPr>
            <a:r>
              <a:rPr lang="en-US" sz="1950" dirty="0"/>
              <a:t>Marketing through SAM.gov</a:t>
            </a:r>
          </a:p>
          <a:p>
            <a:pPr marL="745236" lvl="1" indent="-342900">
              <a:spcBef>
                <a:spcPts val="600"/>
              </a:spcBef>
              <a:defRPr/>
            </a:pPr>
            <a:r>
              <a:rPr lang="en-US" sz="1950" dirty="0"/>
              <a:t>Industry days/conferences</a:t>
            </a:r>
          </a:p>
          <a:p>
            <a:pPr marL="745236" lvl="1" indent="-342900">
              <a:spcBef>
                <a:spcPts val="600"/>
              </a:spcBef>
              <a:defRPr/>
            </a:pPr>
            <a:r>
              <a:rPr lang="en-US" sz="1950" dirty="0"/>
              <a:t>SASPO website - </a:t>
            </a:r>
            <a:r>
              <a:rPr lang="en-US" sz="1950" dirty="0">
                <a:solidFill>
                  <a:srgbClr val="151C77"/>
                </a:solidFill>
                <a:hlinkClick r:id="rId4">
                  <a:extLst>
                    <a:ext uri="{A12FA001-AC4F-418D-AE19-62706E023703}">
                      <ahyp:hlinkClr xmlns:ahyp="http://schemas.microsoft.com/office/drawing/2018/hyperlinkcolor" val="tx"/>
                    </a:ext>
                  </a:extLst>
                </a:hlinkClick>
              </a:rPr>
              <a:t>https://www.tinker.af.mil/Home/429SCMS-SASPO/</a:t>
            </a:r>
            <a:r>
              <a:rPr lang="en-US" sz="1950" dirty="0">
                <a:solidFill>
                  <a:srgbClr val="151C77"/>
                </a:solidFill>
              </a:rPr>
              <a:t> </a:t>
            </a:r>
          </a:p>
          <a:p>
            <a:pPr>
              <a:defRPr/>
            </a:pPr>
            <a:r>
              <a:rPr lang="en-US" sz="1950" dirty="0"/>
              <a:t>Driving better quality SARs on right items</a:t>
            </a:r>
          </a:p>
          <a:p>
            <a:pPr>
              <a:defRPr/>
            </a:pPr>
            <a:r>
              <a:rPr lang="en-US" sz="1950" dirty="0"/>
              <a:t>Manages an engineering services support contract to assist ESA in                   qualifying current and new sources of supply and repair</a:t>
            </a:r>
          </a:p>
          <a:p>
            <a:pPr marL="746125" lvl="1" indent="-342900">
              <a:spcBef>
                <a:spcPts val="600"/>
              </a:spcBef>
              <a:defRPr/>
            </a:pPr>
            <a:r>
              <a:rPr lang="en-US" sz="1950" dirty="0"/>
              <a:t>Bowhead Mission Solutions LLC – SAR contractor</a:t>
            </a:r>
          </a:p>
          <a:p>
            <a:pPr marL="746125" lvl="1" indent="-342900">
              <a:spcBef>
                <a:spcPts val="600"/>
              </a:spcBef>
              <a:defRPr/>
            </a:pPr>
            <a:r>
              <a:rPr lang="en-US" sz="1950" dirty="0"/>
              <a:t>1 program analyst &amp; 5 contract engineers supporting 848 SCMG and propulsion</a:t>
            </a:r>
          </a:p>
          <a:p>
            <a:pPr marL="746125" lvl="1" indent="-342900">
              <a:spcBef>
                <a:spcPts val="600"/>
              </a:spcBef>
              <a:defRPr/>
            </a:pPr>
            <a:r>
              <a:rPr lang="en-US" sz="1950" dirty="0"/>
              <a:t>Results:  FY12 – FY22 = $57.2M Saved; Reduced processing time</a:t>
            </a:r>
          </a:p>
          <a:p>
            <a:pPr>
              <a:defRPr/>
            </a:pPr>
            <a:r>
              <a:rPr lang="en-US" sz="1950" dirty="0"/>
              <a:t>Follow AFMCI23-113 guidance &amp; procedures </a:t>
            </a:r>
          </a:p>
          <a:p>
            <a:pPr>
              <a:defRPr/>
            </a:pPr>
            <a:r>
              <a:rPr lang="en-US" sz="1950" dirty="0"/>
              <a:t>Current goals are managed by Tiers: Tier 1 – 30 days, Tier 2 – 60 days, Tier 3 – 90 days, and Tier 4 – 120 days</a:t>
            </a:r>
          </a:p>
        </p:txBody>
      </p:sp>
    </p:spTree>
    <p:extLst>
      <p:ext uri="{BB962C8B-B14F-4D97-AF65-F5344CB8AC3E}">
        <p14:creationId xmlns:p14="http://schemas.microsoft.com/office/powerpoint/2010/main" val="28153411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44876" y="6538914"/>
            <a:ext cx="5300663" cy="30777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dobe Myungjo Std M" panose="02020600000000000000" pitchFamily="18" charset="-128"/>
                <a:ea typeface="Adobe Myungjo Std M" panose="02020600000000000000" pitchFamily="18" charset="-128"/>
                <a:cs typeface="+mn-cs"/>
              </a:rPr>
              <a:t> </a:t>
            </a:r>
          </a:p>
        </p:txBody>
      </p:sp>
      <p:sp>
        <p:nvSpPr>
          <p:cNvPr id="5" name="Slide Number Placeholder 4">
            <a:extLst>
              <a:ext uri="{FF2B5EF4-FFF2-40B4-BE49-F238E27FC236}">
                <a16:creationId xmlns:a16="http://schemas.microsoft.com/office/drawing/2014/main" id="{7721A0F0-D52A-3BCB-C91F-51BAB2D6A95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sp>
        <p:nvSpPr>
          <p:cNvPr id="8" name="Title 7">
            <a:extLst>
              <a:ext uri="{FF2B5EF4-FFF2-40B4-BE49-F238E27FC236}">
                <a16:creationId xmlns:a16="http://schemas.microsoft.com/office/drawing/2014/main" id="{B5ECBEAB-D488-2372-034B-0BF02C03AA1A}"/>
              </a:ext>
            </a:extLst>
          </p:cNvPr>
          <p:cNvSpPr>
            <a:spLocks noGrp="1"/>
          </p:cNvSpPr>
          <p:nvPr>
            <p:ph type="title"/>
          </p:nvPr>
        </p:nvSpPr>
        <p:spPr>
          <a:xfrm>
            <a:off x="2544023" y="69057"/>
            <a:ext cx="9167007" cy="1143000"/>
          </a:xfrm>
        </p:spPr>
        <p:txBody>
          <a:bodyPr/>
          <a:lstStyle/>
          <a:p>
            <a:r>
              <a:rPr lang="en-US" dirty="0">
                <a:cs typeface="Arial" panose="020B0604020202020204" pitchFamily="34" charset="0"/>
              </a:rPr>
              <a:t>Strategic Sourcing – </a:t>
            </a:r>
            <a:r>
              <a:rPr lang="en-US" dirty="0"/>
              <a:t>Reverse Engineering/Repair Development</a:t>
            </a:r>
          </a:p>
        </p:txBody>
      </p:sp>
      <p:sp>
        <p:nvSpPr>
          <p:cNvPr id="10" name="Content Placeholder 9">
            <a:extLst>
              <a:ext uri="{FF2B5EF4-FFF2-40B4-BE49-F238E27FC236}">
                <a16:creationId xmlns:a16="http://schemas.microsoft.com/office/drawing/2014/main" id="{427B0F41-924F-30A7-60D5-1285759CF61E}"/>
              </a:ext>
            </a:extLst>
          </p:cNvPr>
          <p:cNvSpPr>
            <a:spLocks noGrp="1"/>
          </p:cNvSpPr>
          <p:nvPr>
            <p:ph idx="1"/>
          </p:nvPr>
        </p:nvSpPr>
        <p:spPr/>
        <p:txBody>
          <a:bodyPr/>
          <a:lstStyle/>
          <a:p>
            <a:pPr>
              <a:spcBef>
                <a:spcPts val="1200"/>
              </a:spcBef>
              <a:buClr>
                <a:srgbClr val="000099"/>
              </a:buClr>
            </a:pPr>
            <a:r>
              <a:rPr lang="en-US" altLang="en-US" b="1" dirty="0">
                <a:solidFill>
                  <a:srgbClr val="000000"/>
                </a:solidFill>
              </a:rPr>
              <a:t>Reverse Engineering/Repair Development (RE/RD) program </a:t>
            </a:r>
          </a:p>
          <a:p>
            <a:pPr lvl="1">
              <a:spcBef>
                <a:spcPts val="600"/>
              </a:spcBef>
              <a:buClr>
                <a:srgbClr val="000099"/>
              </a:buClr>
            </a:pPr>
            <a:r>
              <a:rPr lang="en-US" altLang="en-US" dirty="0">
                <a:solidFill>
                  <a:srgbClr val="000000"/>
                </a:solidFill>
              </a:rPr>
              <a:t>Reduce Air Force supply chain costs/risks through increased competitive sourcing strategies and focus on creating competition to improve affordability and supportability</a:t>
            </a:r>
          </a:p>
          <a:p>
            <a:pPr lvl="1">
              <a:spcBef>
                <a:spcPts val="600"/>
              </a:spcBef>
              <a:buClr>
                <a:srgbClr val="000099"/>
              </a:buClr>
            </a:pPr>
            <a:r>
              <a:rPr lang="en-US" altLang="en-US" dirty="0">
                <a:solidFill>
                  <a:srgbClr val="000000"/>
                </a:solidFill>
              </a:rPr>
              <a:t>RE/RD contract support: 5 total contractors – Hill AFB = 1. Robins AFB = 1 and Tinker AFB = 3</a:t>
            </a:r>
          </a:p>
          <a:p>
            <a:pPr lvl="1">
              <a:spcBef>
                <a:spcPts val="600"/>
              </a:spcBef>
              <a:buClr>
                <a:srgbClr val="000099"/>
              </a:buClr>
            </a:pPr>
            <a:r>
              <a:rPr lang="en-US" altLang="en-US" dirty="0">
                <a:solidFill>
                  <a:srgbClr val="000000"/>
                </a:solidFill>
              </a:rPr>
              <a:t>Provide support to IPTs in the development of repairs and reverse engineering projects based on optimizing the supply chain </a:t>
            </a:r>
          </a:p>
          <a:p>
            <a:pPr lvl="1">
              <a:spcBef>
                <a:spcPts val="600"/>
              </a:spcBef>
              <a:buClr>
                <a:srgbClr val="000099"/>
              </a:buClr>
            </a:pPr>
            <a:r>
              <a:rPr lang="en-US" altLang="en-US" dirty="0">
                <a:solidFill>
                  <a:srgbClr val="000000"/>
                </a:solidFill>
              </a:rPr>
              <a:t>Hosting and attending industry days and other events to socialize potential projects and supply chain requirements </a:t>
            </a:r>
          </a:p>
          <a:p>
            <a:pPr lvl="1">
              <a:spcBef>
                <a:spcPts val="600"/>
              </a:spcBef>
              <a:buClr>
                <a:srgbClr val="000099"/>
              </a:buClr>
            </a:pPr>
            <a:r>
              <a:rPr lang="en-US" altLang="en-US" dirty="0">
                <a:solidFill>
                  <a:srgbClr val="000000"/>
                </a:solidFill>
              </a:rPr>
              <a:t>Potential deliverables: complete technical data package, 3D modeling data, prototype, repair/overhaul instructions, testing requirements, support equipment, etc. </a:t>
            </a:r>
          </a:p>
          <a:p>
            <a:pPr marL="567929" lvl="1" indent="-342900">
              <a:spcBef>
                <a:spcPts val="450"/>
              </a:spcBef>
              <a:buClr>
                <a:srgbClr val="000099"/>
              </a:buClr>
            </a:pPr>
            <a:endParaRPr lang="en-US" dirty="0"/>
          </a:p>
        </p:txBody>
      </p:sp>
    </p:spTree>
    <p:extLst>
      <p:ext uri="{BB962C8B-B14F-4D97-AF65-F5344CB8AC3E}">
        <p14:creationId xmlns:p14="http://schemas.microsoft.com/office/powerpoint/2010/main" val="3638296235"/>
      </p:ext>
    </p:extLst>
  </p:cSld>
  <p:clrMapOvr>
    <a:masterClrMapping/>
  </p:clrMapOvr>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8030B7AC1FA24D89927DB62444712E" ma:contentTypeVersion="0" ma:contentTypeDescription="Create a new document." ma:contentTypeScope="" ma:versionID="73685c73fc6d7e9f44af16bb70262b22">
  <xsd:schema xmlns:xsd="http://www.w3.org/2001/XMLSchema" xmlns:xs="http://www.w3.org/2001/XMLSchema" xmlns:p="http://schemas.microsoft.com/office/2006/metadata/properties" targetNamespace="http://schemas.microsoft.com/office/2006/metadata/properties" ma:root="true" ma:fieldsID="124fd2d4348e31d7b7bcc391e9da95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EF72EA-D7D1-486B-8835-F2359BDEEA3E}">
  <ds:schemaRefs>
    <ds:schemaRef ds:uri="http://schemas.microsoft.com/sharepoint/v3/contenttype/forms"/>
  </ds:schemaRefs>
</ds:datastoreItem>
</file>

<file path=customXml/itemProps2.xml><?xml version="1.0" encoding="utf-8"?>
<ds:datastoreItem xmlns:ds="http://schemas.openxmlformats.org/officeDocument/2006/customXml" ds:itemID="{B76BF302-1612-4916-85C7-6987312CB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E2F88BF-33C9-405B-868A-DBB3834A85F4}">
  <ds:schemaRefs>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63972</TotalTime>
  <Words>2931</Words>
  <Application>Microsoft Office PowerPoint</Application>
  <PresentationFormat>Widescreen</PresentationFormat>
  <Paragraphs>258</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Myungjo Std M</vt:lpstr>
      <vt:lpstr>Arial</vt:lpstr>
      <vt:lpstr>Segoe UI</vt:lpstr>
      <vt:lpstr>Tahoma</vt:lpstr>
      <vt:lpstr>Times New Roman</vt:lpstr>
      <vt:lpstr>Wingdings</vt:lpstr>
      <vt:lpstr>USAF(Unclas)</vt:lpstr>
      <vt:lpstr>PowerPoint Presentation</vt:lpstr>
      <vt:lpstr>Classification</vt:lpstr>
      <vt:lpstr>Purpose</vt:lpstr>
      <vt:lpstr>Agenda</vt:lpstr>
      <vt:lpstr>Strategic Alternate Sourcing Program Office (SASPO)</vt:lpstr>
      <vt:lpstr>SASPO Organizational Chart</vt:lpstr>
      <vt:lpstr>Strategic Sourcing – Alternate Sourcing  Strategies</vt:lpstr>
      <vt:lpstr>Strategic Sourcing - Source Approval Requests  </vt:lpstr>
      <vt:lpstr>Strategic Sourcing – Reverse Engineering/Repair Development</vt:lpstr>
      <vt:lpstr>Next Steps After Industry Day</vt:lpstr>
      <vt:lpstr>White Paper Guidelines</vt:lpstr>
      <vt:lpstr>Strategic Sourcing  - Sustaining Engineering Program </vt:lpstr>
      <vt:lpstr>Strategic Sourcing – SCCI OTA </vt:lpstr>
      <vt:lpstr>Strategic Sourcing – SCCI OTA </vt:lpstr>
      <vt:lpstr>Contact Information</vt:lpstr>
      <vt:lpstr>Questions</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Mokrovich, Justin P Maj MIL USAF AF/CVAS</dc:creator>
  <cp:lastModifiedBy>ZAMORA, JERRY P CIV USAF AFMC 429 SCMS/GUMD</cp:lastModifiedBy>
  <cp:revision>4179</cp:revision>
  <cp:lastPrinted>2019-06-18T17:52:14Z</cp:lastPrinted>
  <dcterms:created xsi:type="dcterms:W3CDTF">2000-04-26T18:38:01Z</dcterms:created>
  <dcterms:modified xsi:type="dcterms:W3CDTF">2024-11-06T21:28:26Z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0x010100E88030B7AC1FA24D89927DB62444712E</vt:lpwstr>
  </property>
  <property fmtid="{D5CDD505-2E9C-101B-9397-08002B2CF9AE}" pid="3" name="Order">
    <vt:r8>16400</vt:r8>
  </property>
  <property fmtid="{D5CDD505-2E9C-101B-9397-08002B2CF9AE}" pid="4" name="URL">
    <vt:lpwstr/>
  </property>
</Properties>
</file>